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3" r:id="rId6"/>
    <p:sldId id="260" r:id="rId7"/>
    <p:sldId id="261" r:id="rId8"/>
    <p:sldId id="262" r:id="rId9"/>
    <p:sldId id="264" r:id="rId10"/>
    <p:sldId id="265" r:id="rId11"/>
    <p:sldId id="266" r:id="rId12"/>
  </p:sldIdLst>
  <p:sldSz cx="7559675" cy="10620375"/>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742"/>
    <p:restoredTop sz="94548"/>
  </p:normalViewPr>
  <p:slideViewPr>
    <p:cSldViewPr snapToGrid="0" snapToObjects="1">
      <p:cViewPr>
        <p:scale>
          <a:sx n="125" d="100"/>
          <a:sy n="125" d="100"/>
        </p:scale>
        <p:origin x="72" y="-40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38104"/>
            <a:ext cx="6425724" cy="3697464"/>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578156"/>
            <a:ext cx="5669756" cy="2564131"/>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A49C75C-B7A5-6A4C-A790-F4A0D1953E6C}" type="datetimeFigureOut">
              <a:rPr lang="fr-FR" smtClean="0"/>
              <a:t>20/03/2023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DE39CA6-D8FB-B34D-A079-9B9673754EB6}" type="slidenum">
              <a:rPr lang="fr-FR" smtClean="0"/>
              <a:t>‹N°›</a:t>
            </a:fld>
            <a:endParaRPr lang="fr-FR"/>
          </a:p>
        </p:txBody>
      </p:sp>
    </p:spTree>
    <p:extLst>
      <p:ext uri="{BB962C8B-B14F-4D97-AF65-F5344CB8AC3E}">
        <p14:creationId xmlns:p14="http://schemas.microsoft.com/office/powerpoint/2010/main" val="2953740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A49C75C-B7A5-6A4C-A790-F4A0D1953E6C}" type="datetimeFigureOut">
              <a:rPr lang="fr-FR" smtClean="0"/>
              <a:t>20/03/2023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DE39CA6-D8FB-B34D-A079-9B9673754EB6}" type="slidenum">
              <a:rPr lang="fr-FR" smtClean="0"/>
              <a:t>‹N°›</a:t>
            </a:fld>
            <a:endParaRPr lang="fr-FR"/>
          </a:p>
        </p:txBody>
      </p:sp>
    </p:spTree>
    <p:extLst>
      <p:ext uri="{BB962C8B-B14F-4D97-AF65-F5344CB8AC3E}">
        <p14:creationId xmlns:p14="http://schemas.microsoft.com/office/powerpoint/2010/main" val="368111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5437"/>
            <a:ext cx="1630055" cy="90002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5437"/>
            <a:ext cx="4795669" cy="90002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A49C75C-B7A5-6A4C-A790-F4A0D1953E6C}" type="datetimeFigureOut">
              <a:rPr lang="fr-FR" smtClean="0"/>
              <a:t>20/03/2023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DE39CA6-D8FB-B34D-A079-9B9673754EB6}" type="slidenum">
              <a:rPr lang="fr-FR" smtClean="0"/>
              <a:t>‹N°›</a:t>
            </a:fld>
            <a:endParaRPr lang="fr-FR"/>
          </a:p>
        </p:txBody>
      </p:sp>
    </p:spTree>
    <p:extLst>
      <p:ext uri="{BB962C8B-B14F-4D97-AF65-F5344CB8AC3E}">
        <p14:creationId xmlns:p14="http://schemas.microsoft.com/office/powerpoint/2010/main" val="3941818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A49C75C-B7A5-6A4C-A790-F4A0D1953E6C}" type="datetimeFigureOut">
              <a:rPr lang="fr-FR" smtClean="0"/>
              <a:t>20/03/2023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DE39CA6-D8FB-B34D-A079-9B9673754EB6}" type="slidenum">
              <a:rPr lang="fr-FR" smtClean="0"/>
              <a:t>‹N°›</a:t>
            </a:fld>
            <a:endParaRPr lang="fr-FR"/>
          </a:p>
        </p:txBody>
      </p:sp>
    </p:spTree>
    <p:extLst>
      <p:ext uri="{BB962C8B-B14F-4D97-AF65-F5344CB8AC3E}">
        <p14:creationId xmlns:p14="http://schemas.microsoft.com/office/powerpoint/2010/main" val="2085541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47722"/>
            <a:ext cx="6520220" cy="4417780"/>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07296"/>
            <a:ext cx="6520220" cy="2323206"/>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A49C75C-B7A5-6A4C-A790-F4A0D1953E6C}" type="datetimeFigureOut">
              <a:rPr lang="fr-FR" smtClean="0"/>
              <a:t>20/03/2023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DE39CA6-D8FB-B34D-A079-9B9673754EB6}" type="slidenum">
              <a:rPr lang="fr-FR" smtClean="0"/>
              <a:t>‹N°›</a:t>
            </a:fld>
            <a:endParaRPr lang="fr-FR"/>
          </a:p>
        </p:txBody>
      </p:sp>
    </p:spTree>
    <p:extLst>
      <p:ext uri="{BB962C8B-B14F-4D97-AF65-F5344CB8AC3E}">
        <p14:creationId xmlns:p14="http://schemas.microsoft.com/office/powerpoint/2010/main" val="2638110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27183"/>
            <a:ext cx="3212862" cy="673853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27183"/>
            <a:ext cx="3212862" cy="673853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A49C75C-B7A5-6A4C-A790-F4A0D1953E6C}" type="datetimeFigureOut">
              <a:rPr lang="fr-FR" smtClean="0"/>
              <a:t>20/03/2023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DE39CA6-D8FB-B34D-A079-9B9673754EB6}" type="slidenum">
              <a:rPr lang="fr-FR" smtClean="0"/>
              <a:t>‹N°›</a:t>
            </a:fld>
            <a:endParaRPr lang="fr-FR"/>
          </a:p>
        </p:txBody>
      </p:sp>
    </p:spTree>
    <p:extLst>
      <p:ext uri="{BB962C8B-B14F-4D97-AF65-F5344CB8AC3E}">
        <p14:creationId xmlns:p14="http://schemas.microsoft.com/office/powerpoint/2010/main" val="1569563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5439"/>
            <a:ext cx="6520220" cy="2052782"/>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03468"/>
            <a:ext cx="3198096" cy="1275919"/>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879387"/>
            <a:ext cx="3198096" cy="570599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03468"/>
            <a:ext cx="3213847" cy="1275919"/>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879387"/>
            <a:ext cx="3213847" cy="570599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A49C75C-B7A5-6A4C-A790-F4A0D1953E6C}" type="datetimeFigureOut">
              <a:rPr lang="fr-FR" smtClean="0"/>
              <a:t>20/03/2023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DE39CA6-D8FB-B34D-A079-9B9673754EB6}" type="slidenum">
              <a:rPr lang="fr-FR" smtClean="0"/>
              <a:t>‹N°›</a:t>
            </a:fld>
            <a:endParaRPr lang="fr-FR"/>
          </a:p>
        </p:txBody>
      </p:sp>
    </p:spTree>
    <p:extLst>
      <p:ext uri="{BB962C8B-B14F-4D97-AF65-F5344CB8AC3E}">
        <p14:creationId xmlns:p14="http://schemas.microsoft.com/office/powerpoint/2010/main" val="3068220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A49C75C-B7A5-6A4C-A790-F4A0D1953E6C}" type="datetimeFigureOut">
              <a:rPr lang="fr-FR" smtClean="0"/>
              <a:t>20/03/2023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DE39CA6-D8FB-B34D-A079-9B9673754EB6}" type="slidenum">
              <a:rPr lang="fr-FR" smtClean="0"/>
              <a:t>‹N°›</a:t>
            </a:fld>
            <a:endParaRPr lang="fr-FR"/>
          </a:p>
        </p:txBody>
      </p:sp>
    </p:spTree>
    <p:extLst>
      <p:ext uri="{BB962C8B-B14F-4D97-AF65-F5344CB8AC3E}">
        <p14:creationId xmlns:p14="http://schemas.microsoft.com/office/powerpoint/2010/main" val="1143492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49C75C-B7A5-6A4C-A790-F4A0D1953E6C}" type="datetimeFigureOut">
              <a:rPr lang="fr-FR" smtClean="0"/>
              <a:t>20/03/2023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DE39CA6-D8FB-B34D-A079-9B9673754EB6}" type="slidenum">
              <a:rPr lang="fr-FR" smtClean="0"/>
              <a:t>‹N°›</a:t>
            </a:fld>
            <a:endParaRPr lang="fr-FR"/>
          </a:p>
        </p:txBody>
      </p:sp>
    </p:spTree>
    <p:extLst>
      <p:ext uri="{BB962C8B-B14F-4D97-AF65-F5344CB8AC3E}">
        <p14:creationId xmlns:p14="http://schemas.microsoft.com/office/powerpoint/2010/main" val="978838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08025"/>
            <a:ext cx="2438192" cy="2478088"/>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29140"/>
            <a:ext cx="3827085" cy="7547350"/>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186112"/>
            <a:ext cx="2438192" cy="5902668"/>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A49C75C-B7A5-6A4C-A790-F4A0D1953E6C}" type="datetimeFigureOut">
              <a:rPr lang="fr-FR" smtClean="0"/>
              <a:t>20/03/2023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DE39CA6-D8FB-B34D-A079-9B9673754EB6}" type="slidenum">
              <a:rPr lang="fr-FR" smtClean="0"/>
              <a:t>‹N°›</a:t>
            </a:fld>
            <a:endParaRPr lang="fr-FR"/>
          </a:p>
        </p:txBody>
      </p:sp>
    </p:spTree>
    <p:extLst>
      <p:ext uri="{BB962C8B-B14F-4D97-AF65-F5344CB8AC3E}">
        <p14:creationId xmlns:p14="http://schemas.microsoft.com/office/powerpoint/2010/main" val="1878282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08025"/>
            <a:ext cx="2438192" cy="2478088"/>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29140"/>
            <a:ext cx="3827085" cy="7547350"/>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186112"/>
            <a:ext cx="2438192" cy="5902668"/>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A49C75C-B7A5-6A4C-A790-F4A0D1953E6C}" type="datetimeFigureOut">
              <a:rPr lang="fr-FR" smtClean="0"/>
              <a:t>20/03/2023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DE39CA6-D8FB-B34D-A079-9B9673754EB6}" type="slidenum">
              <a:rPr lang="fr-FR" smtClean="0"/>
              <a:t>‹N°›</a:t>
            </a:fld>
            <a:endParaRPr lang="fr-FR"/>
          </a:p>
        </p:txBody>
      </p:sp>
    </p:spTree>
    <p:extLst>
      <p:ext uri="{BB962C8B-B14F-4D97-AF65-F5344CB8AC3E}">
        <p14:creationId xmlns:p14="http://schemas.microsoft.com/office/powerpoint/2010/main" val="1082916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5439"/>
            <a:ext cx="6520220" cy="205278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27183"/>
            <a:ext cx="6520220" cy="673853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843516"/>
            <a:ext cx="1700927" cy="565437"/>
          </a:xfrm>
          <a:prstGeom prst="rect">
            <a:avLst/>
          </a:prstGeom>
        </p:spPr>
        <p:txBody>
          <a:bodyPr vert="horz" lIns="91440" tIns="45720" rIns="91440" bIns="45720" rtlCol="0" anchor="ctr"/>
          <a:lstStyle>
            <a:lvl1pPr algn="l">
              <a:defRPr sz="992">
                <a:solidFill>
                  <a:schemeClr val="tx1">
                    <a:tint val="75000"/>
                  </a:schemeClr>
                </a:solidFill>
              </a:defRPr>
            </a:lvl1pPr>
          </a:lstStyle>
          <a:p>
            <a:fld id="{AA49C75C-B7A5-6A4C-A790-F4A0D1953E6C}" type="datetimeFigureOut">
              <a:rPr lang="fr-FR" smtClean="0"/>
              <a:t>20/03/2023</a:t>
            </a:fld>
            <a:endParaRPr lang="fr-FR"/>
          </a:p>
        </p:txBody>
      </p:sp>
      <p:sp>
        <p:nvSpPr>
          <p:cNvPr id="5" name="Footer Placeholder 4"/>
          <p:cNvSpPr>
            <a:spLocks noGrp="1"/>
          </p:cNvSpPr>
          <p:nvPr>
            <p:ph type="ftr" sz="quarter" idx="3"/>
          </p:nvPr>
        </p:nvSpPr>
        <p:spPr>
          <a:xfrm>
            <a:off x="2504143" y="9843516"/>
            <a:ext cx="2551390" cy="565437"/>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843516"/>
            <a:ext cx="1700927" cy="565437"/>
          </a:xfrm>
          <a:prstGeom prst="rect">
            <a:avLst/>
          </a:prstGeom>
        </p:spPr>
        <p:txBody>
          <a:bodyPr vert="horz" lIns="91440" tIns="45720" rIns="91440" bIns="45720" rtlCol="0" anchor="ctr"/>
          <a:lstStyle>
            <a:lvl1pPr algn="r">
              <a:defRPr sz="992">
                <a:solidFill>
                  <a:schemeClr val="tx1">
                    <a:tint val="75000"/>
                  </a:schemeClr>
                </a:solidFill>
              </a:defRPr>
            </a:lvl1pPr>
          </a:lstStyle>
          <a:p>
            <a:fld id="{9DE39CA6-D8FB-B34D-A079-9B9673754EB6}" type="slidenum">
              <a:rPr lang="fr-FR" smtClean="0"/>
              <a:t>‹N°›</a:t>
            </a:fld>
            <a:endParaRPr lang="fr-FR"/>
          </a:p>
        </p:txBody>
      </p:sp>
    </p:spTree>
    <p:extLst>
      <p:ext uri="{BB962C8B-B14F-4D97-AF65-F5344CB8AC3E}">
        <p14:creationId xmlns:p14="http://schemas.microsoft.com/office/powerpoint/2010/main" val="42112549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gif"/><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page2image58944448">
            <a:extLst>
              <a:ext uri="{FF2B5EF4-FFF2-40B4-BE49-F238E27FC236}">
                <a16:creationId xmlns:a16="http://schemas.microsoft.com/office/drawing/2014/main" id="{794920DE-D137-DDD9-DDCA-39C44A3D34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68699" y="3297829"/>
            <a:ext cx="15851595" cy="8859320"/>
          </a:xfrm>
          <a:prstGeom prst="rect">
            <a:avLst/>
          </a:prstGeom>
          <a:noFill/>
          <a:extLst>
            <a:ext uri="{909E8E84-426E-40DD-AFC4-6F175D3DCCD1}">
              <a14:hiddenFill xmlns:a14="http://schemas.microsoft.com/office/drawing/2010/main">
                <a:solidFill>
                  <a:srgbClr val="FFFFFF"/>
                </a:solidFill>
              </a14:hiddenFill>
            </a:ext>
          </a:extLst>
        </p:spPr>
      </p:pic>
      <p:sp>
        <p:nvSpPr>
          <p:cNvPr id="5" name="Larme 4">
            <a:extLst>
              <a:ext uri="{FF2B5EF4-FFF2-40B4-BE49-F238E27FC236}">
                <a16:creationId xmlns:a16="http://schemas.microsoft.com/office/drawing/2014/main" id="{E6F75231-64F9-58E9-33D3-C3FBE8BB27F8}"/>
              </a:ext>
            </a:extLst>
          </p:cNvPr>
          <p:cNvSpPr/>
          <p:nvPr/>
        </p:nvSpPr>
        <p:spPr>
          <a:xfrm rot="21217816">
            <a:off x="4724658" y="9744045"/>
            <a:ext cx="2292985" cy="2292985"/>
          </a:xfrm>
          <a:prstGeom prst="teardrop">
            <a:avLst>
              <a:gd name="adj" fmla="val 200000"/>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6" name="Larme 5">
            <a:extLst>
              <a:ext uri="{FF2B5EF4-FFF2-40B4-BE49-F238E27FC236}">
                <a16:creationId xmlns:a16="http://schemas.microsoft.com/office/drawing/2014/main" id="{CA95633C-7DE3-D3D7-E88F-4736CEC3FC4F}"/>
              </a:ext>
            </a:extLst>
          </p:cNvPr>
          <p:cNvSpPr/>
          <p:nvPr/>
        </p:nvSpPr>
        <p:spPr>
          <a:xfrm rot="10800000">
            <a:off x="6584632" y="8584629"/>
            <a:ext cx="2292985" cy="2292985"/>
          </a:xfrm>
          <a:prstGeom prst="teardrop">
            <a:avLst>
              <a:gd name="adj" fmla="val 20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Image 7" descr="Une image contenant logo&#10;&#10;Description générée automatiquement">
            <a:extLst>
              <a:ext uri="{FF2B5EF4-FFF2-40B4-BE49-F238E27FC236}">
                <a16:creationId xmlns:a16="http://schemas.microsoft.com/office/drawing/2014/main" id="{6897E8CF-B07B-EE6E-CEF5-A80617F6FA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69296" y="783565"/>
            <a:ext cx="1363980" cy="2016125"/>
          </a:xfrm>
          <a:prstGeom prst="rect">
            <a:avLst/>
          </a:prstGeom>
        </p:spPr>
      </p:pic>
      <p:sp>
        <p:nvSpPr>
          <p:cNvPr id="10" name="ZoneTexte 9">
            <a:extLst>
              <a:ext uri="{FF2B5EF4-FFF2-40B4-BE49-F238E27FC236}">
                <a16:creationId xmlns:a16="http://schemas.microsoft.com/office/drawing/2014/main" id="{FAB060BD-52CD-7CEF-AC01-C6DFB4A14080}"/>
              </a:ext>
            </a:extLst>
          </p:cNvPr>
          <p:cNvSpPr txBox="1"/>
          <p:nvPr/>
        </p:nvSpPr>
        <p:spPr>
          <a:xfrm>
            <a:off x="171449" y="3686991"/>
            <a:ext cx="7559675" cy="1384995"/>
          </a:xfrm>
          <a:prstGeom prst="rect">
            <a:avLst/>
          </a:prstGeom>
          <a:noFill/>
        </p:spPr>
        <p:txBody>
          <a:bodyPr wrap="square">
            <a:spAutoFit/>
          </a:bodyPr>
          <a:lstStyle/>
          <a:p>
            <a:pPr algn="ctr"/>
            <a:r>
              <a:rPr lang="fr-FR" sz="2800" b="1" dirty="0">
                <a:effectLst/>
                <a:latin typeface="Century Gothic" panose="020B0502020202020204" pitchFamily="34" charset="0"/>
                <a:ea typeface="Calibri" panose="020F0502020204030204" pitchFamily="34" charset="0"/>
                <a:cs typeface="Times New Roman" panose="02020603050405020304" pitchFamily="18" charset="0"/>
              </a:rPr>
              <a:t>DOSSIER DE LABELLISATION</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fr-FR" sz="2800" b="1" dirty="0">
                <a:effectLst/>
                <a:latin typeface="Century Gothic" panose="020B0502020202020204" pitchFamily="34" charset="0"/>
                <a:ea typeface="Calibri" panose="020F0502020204030204" pitchFamily="34" charset="0"/>
                <a:cs typeface="Times New Roman" panose="02020603050405020304" pitchFamily="18" charset="0"/>
              </a:rPr>
              <a:t>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fr-FR" sz="2800" dirty="0">
                <a:effectLst/>
                <a:latin typeface="Century Gothic" panose="020B0502020202020204" pitchFamily="34" charset="0"/>
                <a:ea typeface="Calibri" panose="020F0502020204030204" pitchFamily="34" charset="0"/>
                <a:cs typeface="Times New Roman" panose="02020603050405020304" pitchFamily="18" charset="0"/>
              </a:rPr>
              <a:t>École départementale de mini-basket</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Larme 10">
            <a:extLst>
              <a:ext uri="{FF2B5EF4-FFF2-40B4-BE49-F238E27FC236}">
                <a16:creationId xmlns:a16="http://schemas.microsoft.com/office/drawing/2014/main" id="{A7DD08B0-65FC-8C65-9128-B32E093B3385}"/>
              </a:ext>
            </a:extLst>
          </p:cNvPr>
          <p:cNvSpPr/>
          <p:nvPr/>
        </p:nvSpPr>
        <p:spPr>
          <a:xfrm>
            <a:off x="-1489393" y="-484505"/>
            <a:ext cx="2292985" cy="2292985"/>
          </a:xfrm>
          <a:prstGeom prst="teardrop">
            <a:avLst>
              <a:gd name="adj" fmla="val 20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2" name="Larme 11">
            <a:extLst>
              <a:ext uri="{FF2B5EF4-FFF2-40B4-BE49-F238E27FC236}">
                <a16:creationId xmlns:a16="http://schemas.microsoft.com/office/drawing/2014/main" id="{2294C961-3120-3DF3-701D-C9A3DB3027C0}"/>
              </a:ext>
            </a:extLst>
          </p:cNvPr>
          <p:cNvSpPr/>
          <p:nvPr/>
        </p:nvSpPr>
        <p:spPr>
          <a:xfrm rot="12262322">
            <a:off x="28041" y="-1489395"/>
            <a:ext cx="2292985" cy="2292985"/>
          </a:xfrm>
          <a:prstGeom prst="teardrop">
            <a:avLst>
              <a:gd name="adj" fmla="val 200000"/>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3" name="Image 2" descr="Une image contenant logo&#10;&#10;Description générée automatiquement">
            <a:extLst>
              <a:ext uri="{FF2B5EF4-FFF2-40B4-BE49-F238E27FC236}">
                <a16:creationId xmlns:a16="http://schemas.microsoft.com/office/drawing/2014/main" id="{7285EAA4-A7C4-9A21-4DB7-B62B8BC6442E}"/>
              </a:ext>
            </a:extLst>
          </p:cNvPr>
          <p:cNvPicPr>
            <a:picLocks noChangeAspect="1"/>
          </p:cNvPicPr>
          <p:nvPr/>
        </p:nvPicPr>
        <p:blipFill>
          <a:blip r:embed="rId4"/>
          <a:stretch>
            <a:fillRect/>
          </a:stretch>
        </p:blipFill>
        <p:spPr>
          <a:xfrm>
            <a:off x="3052828" y="7922069"/>
            <a:ext cx="1109773" cy="1384996"/>
          </a:xfrm>
          <a:prstGeom prst="rect">
            <a:avLst/>
          </a:prstGeom>
        </p:spPr>
      </p:pic>
      <p:pic>
        <p:nvPicPr>
          <p:cNvPr id="13" name="Image 12" descr="Une image contenant basket&#10;&#10;Description générée automatiquement">
            <a:extLst>
              <a:ext uri="{FF2B5EF4-FFF2-40B4-BE49-F238E27FC236}">
                <a16:creationId xmlns:a16="http://schemas.microsoft.com/office/drawing/2014/main" id="{606E6258-4690-E054-74EA-C03F0156F31A}"/>
              </a:ext>
            </a:extLst>
          </p:cNvPr>
          <p:cNvPicPr>
            <a:picLocks noChangeAspect="1"/>
          </p:cNvPicPr>
          <p:nvPr/>
        </p:nvPicPr>
        <p:blipFill>
          <a:blip r:embed="rId5"/>
          <a:stretch>
            <a:fillRect/>
          </a:stretch>
        </p:blipFill>
        <p:spPr>
          <a:xfrm>
            <a:off x="8432053" y="-3935402"/>
            <a:ext cx="881516" cy="942065"/>
          </a:xfrm>
          <a:prstGeom prst="rect">
            <a:avLst/>
          </a:prstGeom>
        </p:spPr>
      </p:pic>
      <p:pic>
        <p:nvPicPr>
          <p:cNvPr id="1026" name="Picture 2">
            <a:extLst>
              <a:ext uri="{FF2B5EF4-FFF2-40B4-BE49-F238E27FC236}">
                <a16:creationId xmlns:a16="http://schemas.microsoft.com/office/drawing/2014/main" id="{0D867C8B-749C-50EC-C271-F94F80D4391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52823" y="174348"/>
            <a:ext cx="1905000"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2739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BCB408F-3A33-3229-0F93-D7F1E1A4186A}"/>
              </a:ext>
            </a:extLst>
          </p:cNvPr>
          <p:cNvSpPr txBox="1"/>
          <p:nvPr/>
        </p:nvSpPr>
        <p:spPr>
          <a:xfrm>
            <a:off x="748146" y="914400"/>
            <a:ext cx="4052454" cy="338554"/>
          </a:xfrm>
          <a:prstGeom prst="rect">
            <a:avLst/>
          </a:prstGeom>
          <a:noFill/>
        </p:spPr>
        <p:txBody>
          <a:bodyPr wrap="square" rtlCol="0">
            <a:spAutoFit/>
          </a:bodyPr>
          <a:lstStyle/>
          <a:p>
            <a:r>
              <a:rPr lang="fr-FR" sz="1600" b="1" dirty="0">
                <a:solidFill>
                  <a:schemeClr val="accent2"/>
                </a:solidFill>
                <a:latin typeface="Century Gothic" panose="020B0502020202020204" pitchFamily="34" charset="0"/>
              </a:rPr>
              <a:t>Organigramme Ecole de Mini-Basket </a:t>
            </a:r>
          </a:p>
        </p:txBody>
      </p:sp>
      <p:sp>
        <p:nvSpPr>
          <p:cNvPr id="3" name="ZoneTexte 2">
            <a:extLst>
              <a:ext uri="{FF2B5EF4-FFF2-40B4-BE49-F238E27FC236}">
                <a16:creationId xmlns:a16="http://schemas.microsoft.com/office/drawing/2014/main" id="{DED1F6DF-FA23-8C3E-667D-A0BACBB5FCB8}"/>
              </a:ext>
            </a:extLst>
          </p:cNvPr>
          <p:cNvSpPr txBox="1"/>
          <p:nvPr/>
        </p:nvSpPr>
        <p:spPr>
          <a:xfrm>
            <a:off x="594261" y="9536489"/>
            <a:ext cx="6371151" cy="276999"/>
          </a:xfrm>
          <a:prstGeom prst="rect">
            <a:avLst/>
          </a:prstGeom>
          <a:noFill/>
        </p:spPr>
        <p:txBody>
          <a:bodyPr wrap="square" rtlCol="0">
            <a:spAutoFit/>
          </a:bodyPr>
          <a:lstStyle/>
          <a:p>
            <a:pPr algn="ctr"/>
            <a:r>
              <a:rPr lang="fr-FR" sz="1200" dirty="0"/>
              <a:t>- 10 - </a:t>
            </a:r>
          </a:p>
        </p:txBody>
      </p:sp>
      <p:cxnSp>
        <p:nvCxnSpPr>
          <p:cNvPr id="5" name="Connecteur droit 4">
            <a:extLst>
              <a:ext uri="{FF2B5EF4-FFF2-40B4-BE49-F238E27FC236}">
                <a16:creationId xmlns:a16="http://schemas.microsoft.com/office/drawing/2014/main" id="{4320CCAA-F159-E23B-CE28-A288D3CDFB00}"/>
              </a:ext>
            </a:extLst>
          </p:cNvPr>
          <p:cNvCxnSpPr/>
          <p:nvPr/>
        </p:nvCxnSpPr>
        <p:spPr>
          <a:xfrm>
            <a:off x="594261" y="5919638"/>
            <a:ext cx="637115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70DBE9C1-045F-95E3-EA02-83B49355F9F2}"/>
              </a:ext>
            </a:extLst>
          </p:cNvPr>
          <p:cNvCxnSpPr>
            <a:cxnSpLocks/>
          </p:cNvCxnSpPr>
          <p:nvPr/>
        </p:nvCxnSpPr>
        <p:spPr>
          <a:xfrm flipV="1">
            <a:off x="1182233" y="5919638"/>
            <a:ext cx="0" cy="59712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43EB35CC-14DE-D3A6-65E5-EC196ACEEACC}"/>
              </a:ext>
            </a:extLst>
          </p:cNvPr>
          <p:cNvCxnSpPr>
            <a:cxnSpLocks/>
          </p:cNvCxnSpPr>
          <p:nvPr/>
        </p:nvCxnSpPr>
        <p:spPr>
          <a:xfrm flipV="1">
            <a:off x="3781758" y="3597655"/>
            <a:ext cx="0" cy="232198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Arc plein 12">
            <a:extLst>
              <a:ext uri="{FF2B5EF4-FFF2-40B4-BE49-F238E27FC236}">
                <a16:creationId xmlns:a16="http://schemas.microsoft.com/office/drawing/2014/main" id="{A9ABAB17-0B47-1217-D762-F634C76819A9}"/>
              </a:ext>
            </a:extLst>
          </p:cNvPr>
          <p:cNvSpPr/>
          <p:nvPr/>
        </p:nvSpPr>
        <p:spPr>
          <a:xfrm rot="11831994">
            <a:off x="3325091" y="2689230"/>
            <a:ext cx="909487" cy="912713"/>
          </a:xfrm>
          <a:prstGeom prst="blockArc">
            <a:avLst>
              <a:gd name="adj1" fmla="val 10800000"/>
              <a:gd name="adj2" fmla="val 19509138"/>
              <a:gd name="adj3" fmla="val 922"/>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cxnSp>
        <p:nvCxnSpPr>
          <p:cNvPr id="15" name="Connecteur droit 14">
            <a:extLst>
              <a:ext uri="{FF2B5EF4-FFF2-40B4-BE49-F238E27FC236}">
                <a16:creationId xmlns:a16="http://schemas.microsoft.com/office/drawing/2014/main" id="{8ACFD358-C25C-88A1-A173-B780B486D4BD}"/>
              </a:ext>
            </a:extLst>
          </p:cNvPr>
          <p:cNvCxnSpPr>
            <a:cxnSpLocks/>
          </p:cNvCxnSpPr>
          <p:nvPr/>
        </p:nvCxnSpPr>
        <p:spPr>
          <a:xfrm flipV="1">
            <a:off x="2458397" y="5919637"/>
            <a:ext cx="0" cy="59712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id="{6B23B7CD-EACE-A8F7-A21F-7E6A7EDBC2E0}"/>
              </a:ext>
            </a:extLst>
          </p:cNvPr>
          <p:cNvCxnSpPr>
            <a:cxnSpLocks/>
          </p:cNvCxnSpPr>
          <p:nvPr/>
        </p:nvCxnSpPr>
        <p:spPr>
          <a:xfrm flipV="1">
            <a:off x="3783954" y="5919636"/>
            <a:ext cx="0" cy="59712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a16="http://schemas.microsoft.com/office/drawing/2014/main" id="{192D5323-0F55-1DEF-666F-AAC07F16A8A5}"/>
              </a:ext>
            </a:extLst>
          </p:cNvPr>
          <p:cNvCxnSpPr>
            <a:cxnSpLocks/>
          </p:cNvCxnSpPr>
          <p:nvPr/>
        </p:nvCxnSpPr>
        <p:spPr>
          <a:xfrm flipV="1">
            <a:off x="5015744" y="5919635"/>
            <a:ext cx="0" cy="59712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442F4706-7908-8FA0-6600-686DCC004DC7}"/>
              </a:ext>
            </a:extLst>
          </p:cNvPr>
          <p:cNvCxnSpPr>
            <a:cxnSpLocks/>
          </p:cNvCxnSpPr>
          <p:nvPr/>
        </p:nvCxnSpPr>
        <p:spPr>
          <a:xfrm flipV="1">
            <a:off x="6236275" y="5919634"/>
            <a:ext cx="0" cy="59712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rc plein 18">
            <a:extLst>
              <a:ext uri="{FF2B5EF4-FFF2-40B4-BE49-F238E27FC236}">
                <a16:creationId xmlns:a16="http://schemas.microsoft.com/office/drawing/2014/main" id="{8D51FA72-F2D8-50E8-BD7A-CBA956B9A7A1}"/>
              </a:ext>
            </a:extLst>
          </p:cNvPr>
          <p:cNvSpPr/>
          <p:nvPr/>
        </p:nvSpPr>
        <p:spPr>
          <a:xfrm rot="1142672">
            <a:off x="704853" y="6506164"/>
            <a:ext cx="909487" cy="912713"/>
          </a:xfrm>
          <a:prstGeom prst="blockArc">
            <a:avLst>
              <a:gd name="adj1" fmla="val 10800000"/>
              <a:gd name="adj2" fmla="val 19509138"/>
              <a:gd name="adj3" fmla="val 922"/>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21" name="Arc plein 20">
            <a:extLst>
              <a:ext uri="{FF2B5EF4-FFF2-40B4-BE49-F238E27FC236}">
                <a16:creationId xmlns:a16="http://schemas.microsoft.com/office/drawing/2014/main" id="{8620EFA3-A951-FD1A-4457-6FEA344A2448}"/>
              </a:ext>
            </a:extLst>
          </p:cNvPr>
          <p:cNvSpPr/>
          <p:nvPr/>
        </p:nvSpPr>
        <p:spPr>
          <a:xfrm rot="1142672">
            <a:off x="2003653" y="6515945"/>
            <a:ext cx="909487" cy="912713"/>
          </a:xfrm>
          <a:prstGeom prst="blockArc">
            <a:avLst>
              <a:gd name="adj1" fmla="val 10800000"/>
              <a:gd name="adj2" fmla="val 19509138"/>
              <a:gd name="adj3" fmla="val 922"/>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22" name="Arc plein 21">
            <a:extLst>
              <a:ext uri="{FF2B5EF4-FFF2-40B4-BE49-F238E27FC236}">
                <a16:creationId xmlns:a16="http://schemas.microsoft.com/office/drawing/2014/main" id="{002DB1ED-50E2-154F-2FEA-5E6DB19F60A6}"/>
              </a:ext>
            </a:extLst>
          </p:cNvPr>
          <p:cNvSpPr/>
          <p:nvPr/>
        </p:nvSpPr>
        <p:spPr>
          <a:xfrm rot="1142672">
            <a:off x="3315681" y="6506164"/>
            <a:ext cx="909487" cy="912713"/>
          </a:xfrm>
          <a:prstGeom prst="blockArc">
            <a:avLst>
              <a:gd name="adj1" fmla="val 10800000"/>
              <a:gd name="adj2" fmla="val 19509138"/>
              <a:gd name="adj3" fmla="val 922"/>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23" name="Arc plein 22">
            <a:extLst>
              <a:ext uri="{FF2B5EF4-FFF2-40B4-BE49-F238E27FC236}">
                <a16:creationId xmlns:a16="http://schemas.microsoft.com/office/drawing/2014/main" id="{F92E7D36-919F-DEF2-397E-4C91BD5218E9}"/>
              </a:ext>
            </a:extLst>
          </p:cNvPr>
          <p:cNvSpPr/>
          <p:nvPr/>
        </p:nvSpPr>
        <p:spPr>
          <a:xfrm rot="1142672">
            <a:off x="4561001" y="6515946"/>
            <a:ext cx="909487" cy="912713"/>
          </a:xfrm>
          <a:prstGeom prst="blockArc">
            <a:avLst>
              <a:gd name="adj1" fmla="val 10800000"/>
              <a:gd name="adj2" fmla="val 19509138"/>
              <a:gd name="adj3" fmla="val 922"/>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24" name="Arc plein 23">
            <a:extLst>
              <a:ext uri="{FF2B5EF4-FFF2-40B4-BE49-F238E27FC236}">
                <a16:creationId xmlns:a16="http://schemas.microsoft.com/office/drawing/2014/main" id="{6F6405D4-65D4-620C-141A-4477AA3DC331}"/>
              </a:ext>
            </a:extLst>
          </p:cNvPr>
          <p:cNvSpPr/>
          <p:nvPr/>
        </p:nvSpPr>
        <p:spPr>
          <a:xfrm rot="1142672">
            <a:off x="5770645" y="6515945"/>
            <a:ext cx="909487" cy="912713"/>
          </a:xfrm>
          <a:prstGeom prst="blockArc">
            <a:avLst>
              <a:gd name="adj1" fmla="val 10800000"/>
              <a:gd name="adj2" fmla="val 19509138"/>
              <a:gd name="adj3" fmla="val 922"/>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cxnSp>
        <p:nvCxnSpPr>
          <p:cNvPr id="26" name="Connecteur droit 25">
            <a:extLst>
              <a:ext uri="{FF2B5EF4-FFF2-40B4-BE49-F238E27FC236}">
                <a16:creationId xmlns:a16="http://schemas.microsoft.com/office/drawing/2014/main" id="{E3FA0E72-27B1-8F80-E39C-27DD87EEB657}"/>
              </a:ext>
            </a:extLst>
          </p:cNvPr>
          <p:cNvCxnSpPr>
            <a:cxnSpLocks/>
          </p:cNvCxnSpPr>
          <p:nvPr/>
        </p:nvCxnSpPr>
        <p:spPr>
          <a:xfrm flipH="1">
            <a:off x="3037161" y="4758646"/>
            <a:ext cx="74267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rc plein 29">
            <a:extLst>
              <a:ext uri="{FF2B5EF4-FFF2-40B4-BE49-F238E27FC236}">
                <a16:creationId xmlns:a16="http://schemas.microsoft.com/office/drawing/2014/main" id="{CCAE50C6-3D91-63A7-8464-2162104D814F}"/>
              </a:ext>
            </a:extLst>
          </p:cNvPr>
          <p:cNvSpPr/>
          <p:nvPr/>
        </p:nvSpPr>
        <p:spPr>
          <a:xfrm rot="1097028">
            <a:off x="2143968" y="4430946"/>
            <a:ext cx="909487" cy="912713"/>
          </a:xfrm>
          <a:prstGeom prst="blockArc">
            <a:avLst>
              <a:gd name="adj1" fmla="val 10800000"/>
              <a:gd name="adj2" fmla="val 19509138"/>
              <a:gd name="adj3" fmla="val 922"/>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33" name="ZoneTexte 32">
            <a:extLst>
              <a:ext uri="{FF2B5EF4-FFF2-40B4-BE49-F238E27FC236}">
                <a16:creationId xmlns:a16="http://schemas.microsoft.com/office/drawing/2014/main" id="{29EADECA-6EA7-827A-1683-ED82346D38A1}"/>
              </a:ext>
            </a:extLst>
          </p:cNvPr>
          <p:cNvSpPr txBox="1"/>
          <p:nvPr/>
        </p:nvSpPr>
        <p:spPr>
          <a:xfrm>
            <a:off x="2951009" y="2982269"/>
            <a:ext cx="1753905" cy="276999"/>
          </a:xfrm>
          <a:prstGeom prst="rect">
            <a:avLst/>
          </a:prstGeom>
          <a:noFill/>
        </p:spPr>
        <p:txBody>
          <a:bodyPr wrap="square" rtlCol="0">
            <a:spAutoFit/>
          </a:bodyPr>
          <a:lstStyle/>
          <a:p>
            <a:r>
              <a:rPr lang="fr-FR" sz="1200" dirty="0"/>
              <a:t>Responsable Technique</a:t>
            </a:r>
          </a:p>
        </p:txBody>
      </p:sp>
      <p:sp>
        <p:nvSpPr>
          <p:cNvPr id="35" name="ZoneTexte 34">
            <a:extLst>
              <a:ext uri="{FF2B5EF4-FFF2-40B4-BE49-F238E27FC236}">
                <a16:creationId xmlns:a16="http://schemas.microsoft.com/office/drawing/2014/main" id="{410F904F-C8E1-A8E5-4568-B7F13CEB1E26}"/>
              </a:ext>
            </a:extLst>
          </p:cNvPr>
          <p:cNvSpPr txBox="1"/>
          <p:nvPr/>
        </p:nvSpPr>
        <p:spPr>
          <a:xfrm>
            <a:off x="432776" y="6781900"/>
            <a:ext cx="2202863" cy="246221"/>
          </a:xfrm>
          <a:prstGeom prst="rect">
            <a:avLst/>
          </a:prstGeom>
          <a:noFill/>
        </p:spPr>
        <p:txBody>
          <a:bodyPr wrap="square" rtlCol="0">
            <a:spAutoFit/>
          </a:bodyPr>
          <a:lstStyle/>
          <a:p>
            <a:r>
              <a:rPr lang="fr-FR" sz="1000" dirty="0"/>
              <a:t>Entraineur / Animateur</a:t>
            </a:r>
          </a:p>
        </p:txBody>
      </p:sp>
      <p:sp>
        <p:nvSpPr>
          <p:cNvPr id="36" name="ZoneTexte 35">
            <a:extLst>
              <a:ext uri="{FF2B5EF4-FFF2-40B4-BE49-F238E27FC236}">
                <a16:creationId xmlns:a16="http://schemas.microsoft.com/office/drawing/2014/main" id="{1E828579-EBA8-8AB6-DDE1-986DE8C4EA1B}"/>
              </a:ext>
            </a:extLst>
          </p:cNvPr>
          <p:cNvSpPr txBox="1"/>
          <p:nvPr/>
        </p:nvSpPr>
        <p:spPr>
          <a:xfrm>
            <a:off x="1742820" y="6789647"/>
            <a:ext cx="2202863" cy="246221"/>
          </a:xfrm>
          <a:prstGeom prst="rect">
            <a:avLst/>
          </a:prstGeom>
          <a:noFill/>
        </p:spPr>
        <p:txBody>
          <a:bodyPr wrap="square" rtlCol="0">
            <a:spAutoFit/>
          </a:bodyPr>
          <a:lstStyle/>
          <a:p>
            <a:r>
              <a:rPr lang="fr-FR" sz="1000" dirty="0"/>
              <a:t>Entraineur / Animateur</a:t>
            </a:r>
          </a:p>
        </p:txBody>
      </p:sp>
      <p:sp>
        <p:nvSpPr>
          <p:cNvPr id="37" name="ZoneTexte 36">
            <a:extLst>
              <a:ext uri="{FF2B5EF4-FFF2-40B4-BE49-F238E27FC236}">
                <a16:creationId xmlns:a16="http://schemas.microsoft.com/office/drawing/2014/main" id="{39D35C6B-A0E9-85AA-B17B-1913DC2D190D}"/>
              </a:ext>
            </a:extLst>
          </p:cNvPr>
          <p:cNvSpPr txBox="1"/>
          <p:nvPr/>
        </p:nvSpPr>
        <p:spPr>
          <a:xfrm>
            <a:off x="3096836" y="6785257"/>
            <a:ext cx="2202863" cy="246221"/>
          </a:xfrm>
          <a:prstGeom prst="rect">
            <a:avLst/>
          </a:prstGeom>
          <a:noFill/>
        </p:spPr>
        <p:txBody>
          <a:bodyPr wrap="square" rtlCol="0">
            <a:spAutoFit/>
          </a:bodyPr>
          <a:lstStyle/>
          <a:p>
            <a:r>
              <a:rPr lang="fr-FR" sz="1000" dirty="0"/>
              <a:t>Entraineur / Animateur</a:t>
            </a:r>
          </a:p>
        </p:txBody>
      </p:sp>
      <p:sp>
        <p:nvSpPr>
          <p:cNvPr id="38" name="ZoneTexte 37">
            <a:extLst>
              <a:ext uri="{FF2B5EF4-FFF2-40B4-BE49-F238E27FC236}">
                <a16:creationId xmlns:a16="http://schemas.microsoft.com/office/drawing/2014/main" id="{49177A15-9E11-923C-A43C-2FF5DC54495B}"/>
              </a:ext>
            </a:extLst>
          </p:cNvPr>
          <p:cNvSpPr txBox="1"/>
          <p:nvPr/>
        </p:nvSpPr>
        <p:spPr>
          <a:xfrm>
            <a:off x="4401304" y="6781900"/>
            <a:ext cx="2202863" cy="246221"/>
          </a:xfrm>
          <a:prstGeom prst="rect">
            <a:avLst/>
          </a:prstGeom>
          <a:noFill/>
        </p:spPr>
        <p:txBody>
          <a:bodyPr wrap="square" rtlCol="0">
            <a:spAutoFit/>
          </a:bodyPr>
          <a:lstStyle/>
          <a:p>
            <a:r>
              <a:rPr lang="fr-FR" sz="1000" dirty="0"/>
              <a:t>Entraineur / Animateur</a:t>
            </a:r>
          </a:p>
        </p:txBody>
      </p:sp>
      <p:sp>
        <p:nvSpPr>
          <p:cNvPr id="39" name="ZoneTexte 38">
            <a:extLst>
              <a:ext uri="{FF2B5EF4-FFF2-40B4-BE49-F238E27FC236}">
                <a16:creationId xmlns:a16="http://schemas.microsoft.com/office/drawing/2014/main" id="{15B470F1-45CC-0612-D931-6388E0D7B211}"/>
              </a:ext>
            </a:extLst>
          </p:cNvPr>
          <p:cNvSpPr txBox="1"/>
          <p:nvPr/>
        </p:nvSpPr>
        <p:spPr>
          <a:xfrm>
            <a:off x="5676168" y="6781900"/>
            <a:ext cx="2202863" cy="246221"/>
          </a:xfrm>
          <a:prstGeom prst="rect">
            <a:avLst/>
          </a:prstGeom>
          <a:noFill/>
        </p:spPr>
        <p:txBody>
          <a:bodyPr wrap="square" rtlCol="0">
            <a:spAutoFit/>
          </a:bodyPr>
          <a:lstStyle/>
          <a:p>
            <a:r>
              <a:rPr lang="fr-FR" sz="1000" dirty="0"/>
              <a:t>Entraineur / Animateur</a:t>
            </a:r>
          </a:p>
        </p:txBody>
      </p:sp>
      <p:sp>
        <p:nvSpPr>
          <p:cNvPr id="40" name="Arc plein 39">
            <a:extLst>
              <a:ext uri="{FF2B5EF4-FFF2-40B4-BE49-F238E27FC236}">
                <a16:creationId xmlns:a16="http://schemas.microsoft.com/office/drawing/2014/main" id="{29F56D61-0099-6464-38D0-CA2CC9DEC00C}"/>
              </a:ext>
            </a:extLst>
          </p:cNvPr>
          <p:cNvSpPr/>
          <p:nvPr/>
        </p:nvSpPr>
        <p:spPr>
          <a:xfrm rot="11831994">
            <a:off x="709174" y="6460385"/>
            <a:ext cx="909487" cy="912713"/>
          </a:xfrm>
          <a:prstGeom prst="blockArc">
            <a:avLst>
              <a:gd name="adj1" fmla="val 10800000"/>
              <a:gd name="adj2" fmla="val 19509138"/>
              <a:gd name="adj3" fmla="val 922"/>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41" name="Arc plein 40">
            <a:extLst>
              <a:ext uri="{FF2B5EF4-FFF2-40B4-BE49-F238E27FC236}">
                <a16:creationId xmlns:a16="http://schemas.microsoft.com/office/drawing/2014/main" id="{47A95F51-1067-DD7A-5EB0-E96B500ACEF0}"/>
              </a:ext>
            </a:extLst>
          </p:cNvPr>
          <p:cNvSpPr/>
          <p:nvPr/>
        </p:nvSpPr>
        <p:spPr>
          <a:xfrm rot="11831994">
            <a:off x="1993845" y="6456400"/>
            <a:ext cx="909487" cy="912713"/>
          </a:xfrm>
          <a:prstGeom prst="blockArc">
            <a:avLst>
              <a:gd name="adj1" fmla="val 10800000"/>
              <a:gd name="adj2" fmla="val 19509138"/>
              <a:gd name="adj3" fmla="val 922"/>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42" name="Arc plein 41">
            <a:extLst>
              <a:ext uri="{FF2B5EF4-FFF2-40B4-BE49-F238E27FC236}">
                <a16:creationId xmlns:a16="http://schemas.microsoft.com/office/drawing/2014/main" id="{845DC62D-9DFD-3147-13E4-BE8A59DEE69A}"/>
              </a:ext>
            </a:extLst>
          </p:cNvPr>
          <p:cNvSpPr/>
          <p:nvPr/>
        </p:nvSpPr>
        <p:spPr>
          <a:xfrm rot="11831994">
            <a:off x="3306271" y="6456399"/>
            <a:ext cx="909487" cy="912713"/>
          </a:xfrm>
          <a:prstGeom prst="blockArc">
            <a:avLst>
              <a:gd name="adj1" fmla="val 10800000"/>
              <a:gd name="adj2" fmla="val 19509138"/>
              <a:gd name="adj3" fmla="val 922"/>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43" name="Arc plein 42">
            <a:extLst>
              <a:ext uri="{FF2B5EF4-FFF2-40B4-BE49-F238E27FC236}">
                <a16:creationId xmlns:a16="http://schemas.microsoft.com/office/drawing/2014/main" id="{DED41918-7AE0-53D4-10C8-0A59168EBF3A}"/>
              </a:ext>
            </a:extLst>
          </p:cNvPr>
          <p:cNvSpPr/>
          <p:nvPr/>
        </p:nvSpPr>
        <p:spPr>
          <a:xfrm rot="11831994">
            <a:off x="4572088" y="6464819"/>
            <a:ext cx="909487" cy="912713"/>
          </a:xfrm>
          <a:prstGeom prst="blockArc">
            <a:avLst>
              <a:gd name="adj1" fmla="val 10800000"/>
              <a:gd name="adj2" fmla="val 19509138"/>
              <a:gd name="adj3" fmla="val 922"/>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44" name="Arc plein 43">
            <a:extLst>
              <a:ext uri="{FF2B5EF4-FFF2-40B4-BE49-F238E27FC236}">
                <a16:creationId xmlns:a16="http://schemas.microsoft.com/office/drawing/2014/main" id="{F405BE56-09E6-7DB8-0036-F33916A5F237}"/>
              </a:ext>
            </a:extLst>
          </p:cNvPr>
          <p:cNvSpPr/>
          <p:nvPr/>
        </p:nvSpPr>
        <p:spPr>
          <a:xfrm rot="11831994">
            <a:off x="5776729" y="6464818"/>
            <a:ext cx="909487" cy="912713"/>
          </a:xfrm>
          <a:prstGeom prst="blockArc">
            <a:avLst>
              <a:gd name="adj1" fmla="val 10800000"/>
              <a:gd name="adj2" fmla="val 19509138"/>
              <a:gd name="adj3" fmla="val 922"/>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45" name="Arc plein 44">
            <a:extLst>
              <a:ext uri="{FF2B5EF4-FFF2-40B4-BE49-F238E27FC236}">
                <a16:creationId xmlns:a16="http://schemas.microsoft.com/office/drawing/2014/main" id="{56BAF3FD-BC53-C303-41C0-26289B4C4220}"/>
              </a:ext>
            </a:extLst>
          </p:cNvPr>
          <p:cNvSpPr/>
          <p:nvPr/>
        </p:nvSpPr>
        <p:spPr>
          <a:xfrm rot="11831994">
            <a:off x="2143968" y="4417636"/>
            <a:ext cx="909487" cy="912713"/>
          </a:xfrm>
          <a:prstGeom prst="blockArc">
            <a:avLst>
              <a:gd name="adj1" fmla="val 10800000"/>
              <a:gd name="adj2" fmla="val 19509138"/>
              <a:gd name="adj3" fmla="val 922"/>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46" name="Arc plein 45">
            <a:extLst>
              <a:ext uri="{FF2B5EF4-FFF2-40B4-BE49-F238E27FC236}">
                <a16:creationId xmlns:a16="http://schemas.microsoft.com/office/drawing/2014/main" id="{23BD0B83-C89A-F2B9-02B4-08662F43AA8B}"/>
              </a:ext>
            </a:extLst>
          </p:cNvPr>
          <p:cNvSpPr/>
          <p:nvPr/>
        </p:nvSpPr>
        <p:spPr>
          <a:xfrm rot="1097028">
            <a:off x="3306270" y="2689231"/>
            <a:ext cx="909487" cy="912713"/>
          </a:xfrm>
          <a:prstGeom prst="blockArc">
            <a:avLst>
              <a:gd name="adj1" fmla="val 10800000"/>
              <a:gd name="adj2" fmla="val 19509138"/>
              <a:gd name="adj3" fmla="val 922"/>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47" name="ZoneTexte 46">
            <a:extLst>
              <a:ext uri="{FF2B5EF4-FFF2-40B4-BE49-F238E27FC236}">
                <a16:creationId xmlns:a16="http://schemas.microsoft.com/office/drawing/2014/main" id="{4619669B-A65F-F1BB-5CAC-C7875AD39C38}"/>
              </a:ext>
            </a:extLst>
          </p:cNvPr>
          <p:cNvSpPr txBox="1"/>
          <p:nvPr/>
        </p:nvSpPr>
        <p:spPr>
          <a:xfrm>
            <a:off x="1625098" y="4738494"/>
            <a:ext cx="2202863" cy="276999"/>
          </a:xfrm>
          <a:prstGeom prst="rect">
            <a:avLst/>
          </a:prstGeom>
          <a:noFill/>
        </p:spPr>
        <p:txBody>
          <a:bodyPr wrap="square" rtlCol="0">
            <a:spAutoFit/>
          </a:bodyPr>
          <a:lstStyle/>
          <a:p>
            <a:r>
              <a:rPr lang="fr-FR" sz="1200" dirty="0"/>
              <a:t>Responsable Administratif</a:t>
            </a:r>
          </a:p>
        </p:txBody>
      </p:sp>
      <p:pic>
        <p:nvPicPr>
          <p:cNvPr id="48" name="Image 47" descr="Une image contenant logo&#10;&#10;Description générée automatiquement">
            <a:extLst>
              <a:ext uri="{FF2B5EF4-FFF2-40B4-BE49-F238E27FC236}">
                <a16:creationId xmlns:a16="http://schemas.microsoft.com/office/drawing/2014/main" id="{0B49A354-3F60-F1F4-E46B-833A763811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0993" y="9107180"/>
            <a:ext cx="577091" cy="853009"/>
          </a:xfrm>
          <a:prstGeom prst="rect">
            <a:avLst/>
          </a:prstGeom>
        </p:spPr>
      </p:pic>
      <p:pic>
        <p:nvPicPr>
          <p:cNvPr id="49" name="Image 48" descr="Une image contenant basket&#10;&#10;Description générée automatiquement">
            <a:extLst>
              <a:ext uri="{FF2B5EF4-FFF2-40B4-BE49-F238E27FC236}">
                <a16:creationId xmlns:a16="http://schemas.microsoft.com/office/drawing/2014/main" id="{39502569-B342-44EC-A20B-7A430D09D674}"/>
              </a:ext>
            </a:extLst>
          </p:cNvPr>
          <p:cNvPicPr>
            <a:picLocks noChangeAspect="1"/>
          </p:cNvPicPr>
          <p:nvPr/>
        </p:nvPicPr>
        <p:blipFill>
          <a:blip r:embed="rId3"/>
          <a:stretch>
            <a:fillRect/>
          </a:stretch>
        </p:blipFill>
        <p:spPr>
          <a:xfrm>
            <a:off x="5906568" y="437531"/>
            <a:ext cx="881516" cy="942065"/>
          </a:xfrm>
          <a:prstGeom prst="rect">
            <a:avLst/>
          </a:prstGeom>
        </p:spPr>
      </p:pic>
      <p:pic>
        <p:nvPicPr>
          <p:cNvPr id="50" name="Image 49" descr="Une image contenant logo&#10;&#10;Description générée automatiquement">
            <a:extLst>
              <a:ext uri="{FF2B5EF4-FFF2-40B4-BE49-F238E27FC236}">
                <a16:creationId xmlns:a16="http://schemas.microsoft.com/office/drawing/2014/main" id="{E385D7C7-86B4-A1EC-07C6-C7AA87F7E639}"/>
              </a:ext>
            </a:extLst>
          </p:cNvPr>
          <p:cNvPicPr>
            <a:picLocks noChangeAspect="1"/>
          </p:cNvPicPr>
          <p:nvPr/>
        </p:nvPicPr>
        <p:blipFill>
          <a:blip r:embed="rId4"/>
          <a:stretch>
            <a:fillRect/>
          </a:stretch>
        </p:blipFill>
        <p:spPr>
          <a:xfrm>
            <a:off x="1324347" y="8082603"/>
            <a:ext cx="1109773" cy="1384996"/>
          </a:xfrm>
          <a:prstGeom prst="rect">
            <a:avLst/>
          </a:prstGeom>
        </p:spPr>
      </p:pic>
      <p:pic>
        <p:nvPicPr>
          <p:cNvPr id="4" name="Image 3" descr="Une image contenant basket&#10;&#10;Description générée automatiquement">
            <a:extLst>
              <a:ext uri="{FF2B5EF4-FFF2-40B4-BE49-F238E27FC236}">
                <a16:creationId xmlns:a16="http://schemas.microsoft.com/office/drawing/2014/main" id="{AE6DC5E4-364B-8BDA-BFAB-2680B35F55D5}"/>
              </a:ext>
            </a:extLst>
          </p:cNvPr>
          <p:cNvPicPr>
            <a:picLocks noChangeAspect="1"/>
          </p:cNvPicPr>
          <p:nvPr/>
        </p:nvPicPr>
        <p:blipFill>
          <a:blip r:embed="rId3"/>
          <a:stretch>
            <a:fillRect/>
          </a:stretch>
        </p:blipFill>
        <p:spPr>
          <a:xfrm>
            <a:off x="8504625" y="-3858067"/>
            <a:ext cx="881516" cy="942065"/>
          </a:xfrm>
          <a:prstGeom prst="rect">
            <a:avLst/>
          </a:prstGeom>
        </p:spPr>
      </p:pic>
      <p:pic>
        <p:nvPicPr>
          <p:cNvPr id="7" name="Picture 2">
            <a:extLst>
              <a:ext uri="{FF2B5EF4-FFF2-40B4-BE49-F238E27FC236}">
                <a16:creationId xmlns:a16="http://schemas.microsoft.com/office/drawing/2014/main" id="{C6365ECF-A692-740A-77C9-69B18C64517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25395" y="121054"/>
            <a:ext cx="1905000"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991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B8F5BC4-CA11-AE37-E7D6-9118A3A575F5}"/>
              </a:ext>
            </a:extLst>
          </p:cNvPr>
          <p:cNvSpPr txBox="1"/>
          <p:nvPr/>
        </p:nvSpPr>
        <p:spPr>
          <a:xfrm>
            <a:off x="594261" y="9536489"/>
            <a:ext cx="6371151" cy="276999"/>
          </a:xfrm>
          <a:prstGeom prst="rect">
            <a:avLst/>
          </a:prstGeom>
          <a:noFill/>
        </p:spPr>
        <p:txBody>
          <a:bodyPr wrap="square" rtlCol="0">
            <a:spAutoFit/>
          </a:bodyPr>
          <a:lstStyle/>
          <a:p>
            <a:pPr algn="ctr"/>
            <a:r>
              <a:rPr lang="fr-FR" sz="1200" dirty="0"/>
              <a:t>- 11 - </a:t>
            </a:r>
          </a:p>
        </p:txBody>
      </p:sp>
      <p:sp>
        <p:nvSpPr>
          <p:cNvPr id="3" name="ZoneTexte 2">
            <a:extLst>
              <a:ext uri="{FF2B5EF4-FFF2-40B4-BE49-F238E27FC236}">
                <a16:creationId xmlns:a16="http://schemas.microsoft.com/office/drawing/2014/main" id="{EA4A9F03-ADE8-CDA0-D0F9-BEA32256D908}"/>
              </a:ext>
            </a:extLst>
          </p:cNvPr>
          <p:cNvSpPr txBox="1"/>
          <p:nvPr/>
        </p:nvSpPr>
        <p:spPr>
          <a:xfrm>
            <a:off x="748146" y="797344"/>
            <a:ext cx="5416348" cy="338554"/>
          </a:xfrm>
          <a:prstGeom prst="rect">
            <a:avLst/>
          </a:prstGeom>
          <a:noFill/>
        </p:spPr>
        <p:txBody>
          <a:bodyPr wrap="square" rtlCol="0">
            <a:spAutoFit/>
          </a:bodyPr>
          <a:lstStyle/>
          <a:p>
            <a:r>
              <a:rPr lang="fr-FR" sz="1600" b="1" dirty="0">
                <a:solidFill>
                  <a:schemeClr val="accent2"/>
                </a:solidFill>
                <a:latin typeface="Century Gothic" panose="020B0502020202020204" pitchFamily="34" charset="0"/>
              </a:rPr>
              <a:t>Critères pour l’obtention du label </a:t>
            </a:r>
          </a:p>
        </p:txBody>
      </p:sp>
      <p:sp>
        <p:nvSpPr>
          <p:cNvPr id="4" name="ZoneTexte 3">
            <a:extLst>
              <a:ext uri="{FF2B5EF4-FFF2-40B4-BE49-F238E27FC236}">
                <a16:creationId xmlns:a16="http://schemas.microsoft.com/office/drawing/2014/main" id="{1871B349-482C-3654-4A4B-C56F82B7A0DE}"/>
              </a:ext>
            </a:extLst>
          </p:cNvPr>
          <p:cNvSpPr txBox="1"/>
          <p:nvPr/>
        </p:nvSpPr>
        <p:spPr>
          <a:xfrm>
            <a:off x="748146" y="2057028"/>
            <a:ext cx="6082303" cy="5816977"/>
          </a:xfrm>
          <a:prstGeom prst="rect">
            <a:avLst/>
          </a:prstGeom>
          <a:noFill/>
        </p:spPr>
        <p:txBody>
          <a:bodyPr wrap="square" rtlCol="0">
            <a:spAutoFit/>
          </a:bodyPr>
          <a:lstStyle/>
          <a:p>
            <a:r>
              <a:rPr lang="fr-FR" sz="1200" b="1" dirty="0">
                <a:solidFill>
                  <a:schemeClr val="accent2"/>
                </a:solidFill>
              </a:rPr>
              <a:t>1</a:t>
            </a:r>
            <a:r>
              <a:rPr lang="fr-FR" sz="1200" b="1" baseline="30000" dirty="0">
                <a:solidFill>
                  <a:schemeClr val="accent2"/>
                </a:solidFill>
              </a:rPr>
              <a:t>ère</a:t>
            </a:r>
            <a:r>
              <a:rPr lang="fr-FR" sz="1200" b="1" dirty="0">
                <a:solidFill>
                  <a:schemeClr val="accent2"/>
                </a:solidFill>
              </a:rPr>
              <a:t> Etoile </a:t>
            </a:r>
            <a:r>
              <a:rPr lang="fr-FR" sz="1200" dirty="0"/>
              <a:t>: Répondre à 6 critères sur 6</a:t>
            </a:r>
          </a:p>
          <a:p>
            <a:endParaRPr lang="fr-FR" sz="1200" dirty="0"/>
          </a:p>
          <a:p>
            <a:r>
              <a:rPr lang="fr-FR" sz="1200" dirty="0"/>
              <a:t>	</a:t>
            </a:r>
            <a:r>
              <a:rPr lang="fr-FR" sz="1200" u="sng" dirty="0"/>
              <a:t>Critères</a:t>
            </a:r>
            <a:r>
              <a:rPr lang="fr-FR" sz="1200" dirty="0"/>
              <a:t> : </a:t>
            </a:r>
          </a:p>
          <a:p>
            <a:pPr marL="228600" indent="-228600">
              <a:buAutoNum type="arabicPeriod"/>
            </a:pPr>
            <a:r>
              <a:rPr lang="fr-FR" sz="1200" dirty="0"/>
              <a:t>Tous les enfants de l’Ecole de Mini-Basket ainsi que l’encadrement doivent être licenciés</a:t>
            </a:r>
          </a:p>
          <a:p>
            <a:pPr marL="228600" indent="-228600">
              <a:buAutoNum type="arabicPeriod"/>
            </a:pPr>
            <a:r>
              <a:rPr lang="fr-FR" sz="1200" dirty="0"/>
              <a:t>Remplir une fiche de présence sur toute la saison</a:t>
            </a:r>
          </a:p>
          <a:p>
            <a:pPr marL="228600" indent="-228600">
              <a:buAutoNum type="arabicPeriod"/>
            </a:pPr>
            <a:r>
              <a:rPr lang="fr-FR" sz="1200" dirty="0"/>
              <a:t>Participer à tous les plateaux ou championnat et organiser au moins 1 plateau sur la saison</a:t>
            </a:r>
          </a:p>
          <a:p>
            <a:pPr marL="228600" indent="-228600">
              <a:buAutoNum type="arabicPeriod"/>
            </a:pPr>
            <a:r>
              <a:rPr lang="fr-FR" sz="1200" dirty="0"/>
              <a:t>Participer à la Fête Nationale du Mini-Basket</a:t>
            </a:r>
          </a:p>
          <a:p>
            <a:pPr marL="228600" indent="-228600">
              <a:buAutoNum type="arabicPeriod"/>
            </a:pPr>
            <a:r>
              <a:rPr lang="fr-FR" sz="1200" dirty="0"/>
              <a:t>Participer aux temps forts proposés par le CD81</a:t>
            </a:r>
          </a:p>
          <a:p>
            <a:pPr marL="228600" indent="-228600">
              <a:buAutoNum type="arabicPeriod"/>
            </a:pPr>
            <a:r>
              <a:rPr lang="fr-FR" sz="1200" dirty="0"/>
              <a:t>Disposer d’un ballon par enfant</a:t>
            </a:r>
          </a:p>
          <a:p>
            <a:endParaRPr lang="fr-FR" sz="1200" dirty="0"/>
          </a:p>
          <a:p>
            <a:r>
              <a:rPr lang="fr-FR" sz="1200" b="1" dirty="0">
                <a:solidFill>
                  <a:schemeClr val="accent2"/>
                </a:solidFill>
              </a:rPr>
              <a:t>2</a:t>
            </a:r>
            <a:r>
              <a:rPr lang="fr-FR" sz="1200" b="1" baseline="30000" dirty="0">
                <a:solidFill>
                  <a:schemeClr val="accent2"/>
                </a:solidFill>
              </a:rPr>
              <a:t>ème</a:t>
            </a:r>
            <a:r>
              <a:rPr lang="fr-FR" sz="1200" b="1" dirty="0">
                <a:solidFill>
                  <a:schemeClr val="accent2"/>
                </a:solidFill>
              </a:rPr>
              <a:t> Etoile </a:t>
            </a:r>
            <a:r>
              <a:rPr lang="fr-FR" sz="1200" dirty="0"/>
              <a:t>: Répondre à 4 critères sur 6</a:t>
            </a:r>
          </a:p>
          <a:p>
            <a:endParaRPr lang="fr-FR" sz="1200" dirty="0"/>
          </a:p>
          <a:p>
            <a:r>
              <a:rPr lang="fr-FR" sz="1200" dirty="0"/>
              <a:t>Répondre obligatoirement aux critères imposés par la 1</a:t>
            </a:r>
            <a:r>
              <a:rPr lang="fr-FR" sz="1200" baseline="30000" dirty="0"/>
              <a:t>ère</a:t>
            </a:r>
            <a:r>
              <a:rPr lang="fr-FR" sz="1200" dirty="0"/>
              <a:t> Etoile</a:t>
            </a:r>
          </a:p>
          <a:p>
            <a:endParaRPr lang="fr-FR" sz="1200" dirty="0"/>
          </a:p>
          <a:p>
            <a:r>
              <a:rPr lang="fr-FR" sz="1200" b="1" dirty="0">
                <a:solidFill>
                  <a:schemeClr val="accent2"/>
                </a:solidFill>
              </a:rPr>
              <a:t>3</a:t>
            </a:r>
            <a:r>
              <a:rPr lang="fr-FR" sz="1200" b="1" baseline="30000" dirty="0">
                <a:solidFill>
                  <a:schemeClr val="accent2"/>
                </a:solidFill>
              </a:rPr>
              <a:t>ème</a:t>
            </a:r>
            <a:r>
              <a:rPr lang="fr-FR" sz="1200" b="1" dirty="0">
                <a:solidFill>
                  <a:schemeClr val="accent2"/>
                </a:solidFill>
              </a:rPr>
              <a:t> Etoile </a:t>
            </a:r>
            <a:r>
              <a:rPr lang="fr-FR" sz="1200" dirty="0"/>
              <a:t>: Répondre à 6 critères sur 6 </a:t>
            </a:r>
          </a:p>
          <a:p>
            <a:endParaRPr lang="fr-FR" sz="1200" dirty="0"/>
          </a:p>
          <a:p>
            <a:r>
              <a:rPr lang="fr-FR" sz="1200" dirty="0"/>
              <a:t>	</a:t>
            </a:r>
            <a:r>
              <a:rPr lang="fr-FR" sz="1200" u="sng" dirty="0"/>
              <a:t>Critères</a:t>
            </a:r>
            <a:r>
              <a:rPr lang="fr-FR" sz="1200" dirty="0"/>
              <a:t> : </a:t>
            </a:r>
          </a:p>
          <a:p>
            <a:pPr marL="228600" indent="-228600">
              <a:buAutoNum type="arabicPeriod"/>
            </a:pPr>
            <a:r>
              <a:rPr lang="fr-FR" sz="1200" dirty="0"/>
              <a:t>Avoir un entraineur responsable technique (diplômé, intervenant régulièrement au sein de l’Ecole de Mini-Basket) et un entraineur diplômé (BF jeunes, BF enfants minimum) </a:t>
            </a:r>
          </a:p>
          <a:p>
            <a:pPr marL="228600" indent="-228600">
              <a:buAutoNum type="arabicPeriod"/>
            </a:pPr>
            <a:r>
              <a:rPr lang="fr-FR" sz="1200" dirty="0"/>
              <a:t>Matériel adapté aux U7 et V4 : créneaux 1h15 à 1h30, </a:t>
            </a:r>
          </a:p>
          <a:p>
            <a:pPr marL="228600" indent="-228600">
              <a:buAutoNum type="arabicPeriod"/>
            </a:pPr>
            <a:r>
              <a:rPr lang="fr-FR" sz="1200" dirty="0"/>
              <a:t>Tenir un cahier d’entrainements à jour et le présenter le jour de la visite,</a:t>
            </a:r>
          </a:p>
          <a:p>
            <a:pPr marL="228600" indent="-228600">
              <a:buAutoNum type="arabicPeriod"/>
            </a:pPr>
            <a:r>
              <a:rPr lang="fr-FR" sz="1200" dirty="0"/>
              <a:t>Être Club Centre de Ressources (clubs participant à l’OBE ou NAP), </a:t>
            </a:r>
          </a:p>
          <a:p>
            <a:pPr marL="228600" indent="-228600">
              <a:buAutoNum type="arabicPeriod"/>
            </a:pPr>
            <a:r>
              <a:rPr lang="fr-FR" sz="1200" dirty="0"/>
              <a:t>Envoyer des entraineurs en formation (BF, DETB, BPJEPS..). Tout entraineur titulaire d’un diplôme FFBB doit : </a:t>
            </a:r>
          </a:p>
          <a:p>
            <a:r>
              <a:rPr lang="fr-FR" sz="1200" dirty="0"/>
              <a:t>	- changer de niveau</a:t>
            </a:r>
          </a:p>
          <a:p>
            <a:r>
              <a:rPr lang="fr-FR" sz="1200" dirty="0"/>
              <a:t>	- assister au Forum Départemental Mini-Basket ou</a:t>
            </a:r>
          </a:p>
          <a:p>
            <a:r>
              <a:rPr lang="fr-FR" sz="1200" dirty="0"/>
              <a:t>             - faire intervenir les CTT sur une séance de l’école de mini-basket</a:t>
            </a:r>
          </a:p>
          <a:p>
            <a:endParaRPr lang="fr-FR" sz="1200" dirty="0"/>
          </a:p>
          <a:p>
            <a:pPr marL="228600" indent="-228600">
              <a:buAutoNum type="arabicPeriod" startAt="6"/>
            </a:pPr>
            <a:r>
              <a:rPr lang="fr-FR" sz="1200" dirty="0"/>
              <a:t>Proposer une action sur les nouvelles pratiques (Basket Santé, Basket Tonik, Basket Inclusif,     3x3, Micro-Basket) tout au long de la saison</a:t>
            </a:r>
          </a:p>
          <a:p>
            <a:endParaRPr lang="fr-FR" sz="1200" dirty="0"/>
          </a:p>
        </p:txBody>
      </p:sp>
      <p:pic>
        <p:nvPicPr>
          <p:cNvPr id="5" name="Image 4" descr="Une image contenant logo&#10;&#10;Description générée automatiquement">
            <a:extLst>
              <a:ext uri="{FF2B5EF4-FFF2-40B4-BE49-F238E27FC236}">
                <a16:creationId xmlns:a16="http://schemas.microsoft.com/office/drawing/2014/main" id="{58CE8F42-F9CB-2C58-D679-945B07C4505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0993" y="9107180"/>
            <a:ext cx="577091" cy="853009"/>
          </a:xfrm>
          <a:prstGeom prst="rect">
            <a:avLst/>
          </a:prstGeom>
        </p:spPr>
      </p:pic>
      <p:pic>
        <p:nvPicPr>
          <p:cNvPr id="7" name="Image 6" descr="Une image contenant basket&#10;&#10;Description générée automatiquement">
            <a:extLst>
              <a:ext uri="{FF2B5EF4-FFF2-40B4-BE49-F238E27FC236}">
                <a16:creationId xmlns:a16="http://schemas.microsoft.com/office/drawing/2014/main" id="{C68FA188-5AB6-7FB6-8AE6-A4E2FD3F279A}"/>
              </a:ext>
            </a:extLst>
          </p:cNvPr>
          <p:cNvPicPr>
            <a:picLocks noChangeAspect="1"/>
          </p:cNvPicPr>
          <p:nvPr/>
        </p:nvPicPr>
        <p:blipFill>
          <a:blip r:embed="rId3"/>
          <a:stretch>
            <a:fillRect/>
          </a:stretch>
        </p:blipFill>
        <p:spPr>
          <a:xfrm>
            <a:off x="5906568" y="495588"/>
            <a:ext cx="881516" cy="942065"/>
          </a:xfrm>
          <a:prstGeom prst="rect">
            <a:avLst/>
          </a:prstGeom>
        </p:spPr>
      </p:pic>
      <p:pic>
        <p:nvPicPr>
          <p:cNvPr id="6" name="Image 5" descr="Une image contenant basket&#10;&#10;Description générée automatiquement">
            <a:extLst>
              <a:ext uri="{FF2B5EF4-FFF2-40B4-BE49-F238E27FC236}">
                <a16:creationId xmlns:a16="http://schemas.microsoft.com/office/drawing/2014/main" id="{7940939E-8A0C-B605-C3A2-D6DB270ED0A5}"/>
              </a:ext>
            </a:extLst>
          </p:cNvPr>
          <p:cNvPicPr>
            <a:picLocks noChangeAspect="1"/>
          </p:cNvPicPr>
          <p:nvPr/>
        </p:nvPicPr>
        <p:blipFill>
          <a:blip r:embed="rId3"/>
          <a:stretch>
            <a:fillRect/>
          </a:stretch>
        </p:blipFill>
        <p:spPr>
          <a:xfrm>
            <a:off x="8337723" y="-3820539"/>
            <a:ext cx="881516" cy="942065"/>
          </a:xfrm>
          <a:prstGeom prst="rect">
            <a:avLst/>
          </a:prstGeom>
        </p:spPr>
      </p:pic>
      <p:pic>
        <p:nvPicPr>
          <p:cNvPr id="8" name="Picture 2">
            <a:extLst>
              <a:ext uri="{FF2B5EF4-FFF2-40B4-BE49-F238E27FC236}">
                <a16:creationId xmlns:a16="http://schemas.microsoft.com/office/drawing/2014/main" id="{87733B99-8326-5E15-FD66-486E4C79FE6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8493" y="158582"/>
            <a:ext cx="1905000"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4699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cteur droit 2">
            <a:extLst>
              <a:ext uri="{FF2B5EF4-FFF2-40B4-BE49-F238E27FC236}">
                <a16:creationId xmlns:a16="http://schemas.microsoft.com/office/drawing/2014/main" id="{AB8268F3-FC54-5853-8375-AE8D00991CF1}"/>
              </a:ext>
            </a:extLst>
          </p:cNvPr>
          <p:cNvCxnSpPr>
            <a:cxnSpLocks/>
          </p:cNvCxnSpPr>
          <p:nvPr/>
        </p:nvCxnSpPr>
        <p:spPr>
          <a:xfrm>
            <a:off x="483465" y="602673"/>
            <a:ext cx="6526936" cy="0"/>
          </a:xfrm>
          <a:prstGeom prst="line">
            <a:avLst/>
          </a:prstGeom>
          <a:ln w="28575">
            <a:solidFill>
              <a:schemeClr val="accent2"/>
            </a:solidFill>
          </a:ln>
        </p:spPr>
        <p:style>
          <a:lnRef idx="1">
            <a:schemeClr val="dk1"/>
          </a:lnRef>
          <a:fillRef idx="0">
            <a:schemeClr val="dk1"/>
          </a:fillRef>
          <a:effectRef idx="0">
            <a:schemeClr val="dk1"/>
          </a:effectRef>
          <a:fontRef idx="minor">
            <a:schemeClr val="tx1"/>
          </a:fontRef>
        </p:style>
      </p:cxnSp>
      <p:cxnSp>
        <p:nvCxnSpPr>
          <p:cNvPr id="4" name="Connecteur droit 3">
            <a:extLst>
              <a:ext uri="{FF2B5EF4-FFF2-40B4-BE49-F238E27FC236}">
                <a16:creationId xmlns:a16="http://schemas.microsoft.com/office/drawing/2014/main" id="{9760EA1A-AC60-ACC5-0576-87A1CDF40650}"/>
              </a:ext>
            </a:extLst>
          </p:cNvPr>
          <p:cNvCxnSpPr>
            <a:cxnSpLocks/>
          </p:cNvCxnSpPr>
          <p:nvPr/>
        </p:nvCxnSpPr>
        <p:spPr>
          <a:xfrm>
            <a:off x="483465" y="10106891"/>
            <a:ext cx="6540789" cy="0"/>
          </a:xfrm>
          <a:prstGeom prst="line">
            <a:avLst/>
          </a:prstGeom>
          <a:ln w="28575">
            <a:solidFill>
              <a:schemeClr val="accent2"/>
            </a:solidFill>
          </a:ln>
        </p:spPr>
        <p:style>
          <a:lnRef idx="1">
            <a:schemeClr val="dk1"/>
          </a:lnRef>
          <a:fillRef idx="0">
            <a:schemeClr val="dk1"/>
          </a:fillRef>
          <a:effectRef idx="0">
            <a:schemeClr val="dk1"/>
          </a:effectRef>
          <a:fontRef idx="minor">
            <a:schemeClr val="tx1"/>
          </a:fontRef>
        </p:style>
      </p:cxnSp>
      <p:cxnSp>
        <p:nvCxnSpPr>
          <p:cNvPr id="6" name="Connecteur droit 5">
            <a:extLst>
              <a:ext uri="{FF2B5EF4-FFF2-40B4-BE49-F238E27FC236}">
                <a16:creationId xmlns:a16="http://schemas.microsoft.com/office/drawing/2014/main" id="{AE2AC74A-9ECB-D426-E744-5B73D2B4195D}"/>
              </a:ext>
            </a:extLst>
          </p:cNvPr>
          <p:cNvCxnSpPr>
            <a:cxnSpLocks/>
          </p:cNvCxnSpPr>
          <p:nvPr/>
        </p:nvCxnSpPr>
        <p:spPr>
          <a:xfrm flipV="1">
            <a:off x="7010401" y="602673"/>
            <a:ext cx="0" cy="9504218"/>
          </a:xfrm>
          <a:prstGeom prst="line">
            <a:avLst/>
          </a:prstGeom>
          <a:ln w="28575">
            <a:solidFill>
              <a:schemeClr val="accent2"/>
            </a:solidFill>
          </a:ln>
        </p:spPr>
        <p:style>
          <a:lnRef idx="1">
            <a:schemeClr val="dk1"/>
          </a:lnRef>
          <a:fillRef idx="0">
            <a:schemeClr val="dk1"/>
          </a:fillRef>
          <a:effectRef idx="0">
            <a:schemeClr val="dk1"/>
          </a:effectRef>
          <a:fontRef idx="minor">
            <a:schemeClr val="tx1"/>
          </a:fontRef>
        </p:style>
      </p:cxnSp>
      <p:cxnSp>
        <p:nvCxnSpPr>
          <p:cNvPr id="10" name="Connecteur droit 9">
            <a:extLst>
              <a:ext uri="{FF2B5EF4-FFF2-40B4-BE49-F238E27FC236}">
                <a16:creationId xmlns:a16="http://schemas.microsoft.com/office/drawing/2014/main" id="{B63D4A77-03C8-9FC5-0C4C-01E56F1896C3}"/>
              </a:ext>
            </a:extLst>
          </p:cNvPr>
          <p:cNvCxnSpPr>
            <a:cxnSpLocks/>
          </p:cNvCxnSpPr>
          <p:nvPr/>
        </p:nvCxnSpPr>
        <p:spPr>
          <a:xfrm flipV="1">
            <a:off x="483465" y="602673"/>
            <a:ext cx="0" cy="9504218"/>
          </a:xfrm>
          <a:prstGeom prst="line">
            <a:avLst/>
          </a:prstGeom>
          <a:ln w="28575">
            <a:solidFill>
              <a:schemeClr val="accent2"/>
            </a:solidFill>
          </a:ln>
        </p:spPr>
        <p:style>
          <a:lnRef idx="1">
            <a:schemeClr val="dk1"/>
          </a:lnRef>
          <a:fillRef idx="0">
            <a:schemeClr val="dk1"/>
          </a:fillRef>
          <a:effectRef idx="0">
            <a:schemeClr val="dk1"/>
          </a:effectRef>
          <a:fontRef idx="minor">
            <a:schemeClr val="tx1"/>
          </a:fontRef>
        </p:style>
      </p:cxnSp>
      <p:sp>
        <p:nvSpPr>
          <p:cNvPr id="12" name="ZoneTexte 11">
            <a:extLst>
              <a:ext uri="{FF2B5EF4-FFF2-40B4-BE49-F238E27FC236}">
                <a16:creationId xmlns:a16="http://schemas.microsoft.com/office/drawing/2014/main" id="{669284AA-231C-66DA-05C9-35D8D3C96E7A}"/>
              </a:ext>
            </a:extLst>
          </p:cNvPr>
          <p:cNvSpPr txBox="1"/>
          <p:nvPr/>
        </p:nvSpPr>
        <p:spPr>
          <a:xfrm>
            <a:off x="748146" y="914400"/>
            <a:ext cx="4052454" cy="338554"/>
          </a:xfrm>
          <a:prstGeom prst="rect">
            <a:avLst/>
          </a:prstGeom>
          <a:noFill/>
        </p:spPr>
        <p:txBody>
          <a:bodyPr wrap="square" rtlCol="0">
            <a:spAutoFit/>
          </a:bodyPr>
          <a:lstStyle/>
          <a:p>
            <a:r>
              <a:rPr lang="fr-FR" sz="1600" b="1" dirty="0">
                <a:solidFill>
                  <a:schemeClr val="accent2"/>
                </a:solidFill>
                <a:latin typeface="Century Gothic" panose="020B0502020202020204" pitchFamily="34" charset="0"/>
              </a:rPr>
              <a:t>C’est quoi une école de Mini-Basket ?</a:t>
            </a:r>
          </a:p>
        </p:txBody>
      </p:sp>
      <p:sp>
        <p:nvSpPr>
          <p:cNvPr id="13" name="ZoneTexte 12">
            <a:extLst>
              <a:ext uri="{FF2B5EF4-FFF2-40B4-BE49-F238E27FC236}">
                <a16:creationId xmlns:a16="http://schemas.microsoft.com/office/drawing/2014/main" id="{529A3461-F2A5-BC6B-5720-1154DDA8A5B7}"/>
              </a:ext>
            </a:extLst>
          </p:cNvPr>
          <p:cNvSpPr txBox="1"/>
          <p:nvPr/>
        </p:nvSpPr>
        <p:spPr>
          <a:xfrm>
            <a:off x="748145" y="1994994"/>
            <a:ext cx="6082303" cy="3046988"/>
          </a:xfrm>
          <a:prstGeom prst="rect">
            <a:avLst/>
          </a:prstGeom>
          <a:noFill/>
        </p:spPr>
        <p:txBody>
          <a:bodyPr wrap="square" rtlCol="0">
            <a:spAutoFit/>
          </a:bodyPr>
          <a:lstStyle/>
          <a:p>
            <a:r>
              <a:rPr lang="fr-FR" sz="1200" dirty="0"/>
              <a:t>L’Ecole de Mini-Basket est un espace d’accueil pour les enfants des catégories Micro-Basket (U5)- U7 (6-7 ans) - U9 (8-9 ans) – U11 (10-11 ans) qui souhaitent pratiquer le Basket-Ball. </a:t>
            </a:r>
          </a:p>
          <a:p>
            <a:endParaRPr lang="fr-FR" sz="1200" dirty="0"/>
          </a:p>
          <a:p>
            <a:r>
              <a:rPr lang="fr-FR" sz="1200" dirty="0"/>
              <a:t>L’Ecole de Mini-Basket est rattachée à un club mais elle dispose d’une organisation administrative, sportive et pédagogique qui lui est propre. </a:t>
            </a:r>
          </a:p>
          <a:p>
            <a:endParaRPr lang="fr-FR" sz="1200" dirty="0"/>
          </a:p>
          <a:p>
            <a:r>
              <a:rPr lang="fr-FR" sz="1200" dirty="0"/>
              <a:t>L’Ecole de Mini-Basket dispose d’équipements aménagés et adaptés à l’enfant (ballons, paniers et petit matériel pédagogique). </a:t>
            </a:r>
          </a:p>
          <a:p>
            <a:r>
              <a:rPr lang="fr-FR" sz="1200" dirty="0"/>
              <a:t>L’Ecole de Mini-Basket organise les apprentissages en fonction du niveau de jeu et non des catégories d’âge. L’apprentissage par le jeu y est favorisé avec une orientation forte vers le jeu rapide et le 1c1. </a:t>
            </a:r>
          </a:p>
          <a:p>
            <a:endParaRPr lang="fr-FR" sz="1200" dirty="0"/>
          </a:p>
          <a:p>
            <a:r>
              <a:rPr lang="fr-FR" sz="1200" dirty="0"/>
              <a:t>L’Ecole de Mini-Basket doit disposer de moyens permettant son fonctionnement pour accueillir les enfants dans de bonnes conditions. Certains critères doivent obligatoirement être respectés car avoir la labellisation est un gage de qualité pour son avenir mais aussi engage la sécurité des enfants. L’objectif à terme est de mieux les accueillir et en plus grand nombre. </a:t>
            </a:r>
          </a:p>
        </p:txBody>
      </p:sp>
      <p:sp>
        <p:nvSpPr>
          <p:cNvPr id="16" name="ZoneTexte 15">
            <a:extLst>
              <a:ext uri="{FF2B5EF4-FFF2-40B4-BE49-F238E27FC236}">
                <a16:creationId xmlns:a16="http://schemas.microsoft.com/office/drawing/2014/main" id="{2A8302B5-A6C5-D269-F771-9979F47665A1}"/>
              </a:ext>
            </a:extLst>
          </p:cNvPr>
          <p:cNvSpPr txBox="1"/>
          <p:nvPr/>
        </p:nvSpPr>
        <p:spPr>
          <a:xfrm>
            <a:off x="748145" y="5253102"/>
            <a:ext cx="6082303" cy="276999"/>
          </a:xfrm>
          <a:prstGeom prst="rect">
            <a:avLst/>
          </a:prstGeom>
          <a:noFill/>
        </p:spPr>
        <p:txBody>
          <a:bodyPr wrap="square" rtlCol="0">
            <a:spAutoFit/>
          </a:bodyPr>
          <a:lstStyle/>
          <a:p>
            <a:pPr algn="ctr"/>
            <a:r>
              <a:rPr lang="fr-FR" sz="1200" dirty="0">
                <a:latin typeface="Century Gothic" panose="020B0502020202020204" pitchFamily="34" charset="0"/>
              </a:rPr>
              <a:t>«  Un gage de sécurité et de qualité pour nos jeunes licenciés »</a:t>
            </a:r>
          </a:p>
        </p:txBody>
      </p:sp>
      <p:sp>
        <p:nvSpPr>
          <p:cNvPr id="18" name="ZoneTexte 17">
            <a:extLst>
              <a:ext uri="{FF2B5EF4-FFF2-40B4-BE49-F238E27FC236}">
                <a16:creationId xmlns:a16="http://schemas.microsoft.com/office/drawing/2014/main" id="{B9E0DCAD-D019-403D-5FC6-A8FE4C7F92EB}"/>
              </a:ext>
            </a:extLst>
          </p:cNvPr>
          <p:cNvSpPr txBox="1"/>
          <p:nvPr/>
        </p:nvSpPr>
        <p:spPr>
          <a:xfrm>
            <a:off x="705781" y="5968928"/>
            <a:ext cx="6082303" cy="2123658"/>
          </a:xfrm>
          <a:prstGeom prst="rect">
            <a:avLst/>
          </a:prstGeom>
          <a:noFill/>
        </p:spPr>
        <p:txBody>
          <a:bodyPr wrap="square" rtlCol="0">
            <a:spAutoFit/>
          </a:bodyPr>
          <a:lstStyle/>
          <a:p>
            <a:r>
              <a:rPr lang="fr-FR" sz="1200" dirty="0"/>
              <a:t>Toute association pratiquant le Basket-Ball se doit d’avoir une Ecole de Mini-Basket et obtenir un label est un gage de qualité. Le label a pour but de garantir la rigueur et le sérieux de la formation des jeunes joueurs(euses),  </a:t>
            </a:r>
          </a:p>
          <a:p>
            <a:r>
              <a:rPr lang="fr-FR" sz="1200" dirty="0"/>
              <a:t>C’est un moyen de fédérer, autour des enfants, l’ensemble des membres de la « Famille Basket » : parents, dirigeants, entraineurs, arbitres. A l’objectif de quantité doit être associé un objectif se qualité , à partir d’indicateurs simples. </a:t>
            </a:r>
          </a:p>
          <a:p>
            <a:r>
              <a:rPr lang="fr-FR" sz="1200" dirty="0"/>
              <a:t>	Une deuxième démarche permet à toute Ecole de Mini-Basket labellisée « Ecole départementale de Mini-Basket » d’obtenir le label « Ecole française de Mini-Basket », gage de l’excellence reconnue par la fédération Française de Basket-Ball. </a:t>
            </a:r>
          </a:p>
          <a:p>
            <a:r>
              <a:rPr lang="fr-FR" sz="1200" dirty="0"/>
              <a:t>	Une troisième démarche pour inciter les clubs à aller vers les nouvelles pratiques (3x3, basket santé et/ou basket inclusif) </a:t>
            </a:r>
          </a:p>
        </p:txBody>
      </p:sp>
      <p:sp>
        <p:nvSpPr>
          <p:cNvPr id="19" name="ZoneTexte 18">
            <a:extLst>
              <a:ext uri="{FF2B5EF4-FFF2-40B4-BE49-F238E27FC236}">
                <a16:creationId xmlns:a16="http://schemas.microsoft.com/office/drawing/2014/main" id="{8CE7FE7E-9527-9009-5608-76EFAD3FEDD8}"/>
              </a:ext>
            </a:extLst>
          </p:cNvPr>
          <p:cNvSpPr txBox="1"/>
          <p:nvPr/>
        </p:nvSpPr>
        <p:spPr>
          <a:xfrm>
            <a:off x="594261" y="9536489"/>
            <a:ext cx="6371151" cy="276999"/>
          </a:xfrm>
          <a:prstGeom prst="rect">
            <a:avLst/>
          </a:prstGeom>
          <a:noFill/>
        </p:spPr>
        <p:txBody>
          <a:bodyPr wrap="square" rtlCol="0">
            <a:spAutoFit/>
          </a:bodyPr>
          <a:lstStyle/>
          <a:p>
            <a:pPr algn="ctr"/>
            <a:r>
              <a:rPr lang="fr-FR" sz="1200" dirty="0"/>
              <a:t>- 2 - </a:t>
            </a:r>
          </a:p>
        </p:txBody>
      </p:sp>
      <p:pic>
        <p:nvPicPr>
          <p:cNvPr id="11" name="Image 10" descr="Une image contenant logo&#10;&#10;Description générée automatiquement">
            <a:extLst>
              <a:ext uri="{FF2B5EF4-FFF2-40B4-BE49-F238E27FC236}">
                <a16:creationId xmlns:a16="http://schemas.microsoft.com/office/drawing/2014/main" id="{482572F5-0A27-1801-30C4-50714331158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0993" y="9107180"/>
            <a:ext cx="577091" cy="853009"/>
          </a:xfrm>
          <a:prstGeom prst="rect">
            <a:avLst/>
          </a:prstGeom>
        </p:spPr>
      </p:pic>
      <p:pic>
        <p:nvPicPr>
          <p:cNvPr id="2" name="Image 1" descr="Une image contenant basket&#10;&#10;Description générée automatiquement">
            <a:extLst>
              <a:ext uri="{FF2B5EF4-FFF2-40B4-BE49-F238E27FC236}">
                <a16:creationId xmlns:a16="http://schemas.microsoft.com/office/drawing/2014/main" id="{04460B81-F512-5827-131B-CAC4E11CACA1}"/>
              </a:ext>
            </a:extLst>
          </p:cNvPr>
          <p:cNvPicPr>
            <a:picLocks noChangeAspect="1"/>
          </p:cNvPicPr>
          <p:nvPr/>
        </p:nvPicPr>
        <p:blipFill>
          <a:blip r:embed="rId3"/>
          <a:stretch>
            <a:fillRect/>
          </a:stretch>
        </p:blipFill>
        <p:spPr>
          <a:xfrm>
            <a:off x="8081706" y="-3337425"/>
            <a:ext cx="881516" cy="904372"/>
          </a:xfrm>
          <a:prstGeom prst="rect">
            <a:avLst/>
          </a:prstGeom>
        </p:spPr>
      </p:pic>
      <p:pic>
        <p:nvPicPr>
          <p:cNvPr id="5" name="Picture 2">
            <a:extLst>
              <a:ext uri="{FF2B5EF4-FFF2-40B4-BE49-F238E27FC236}">
                <a16:creationId xmlns:a16="http://schemas.microsoft.com/office/drawing/2014/main" id="{71F64F2D-094D-A505-90BF-AEC39BDBC82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2476" y="641695"/>
            <a:ext cx="1905000" cy="1353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4791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669284AA-231C-66DA-05C9-35D8D3C96E7A}"/>
              </a:ext>
            </a:extLst>
          </p:cNvPr>
          <p:cNvSpPr txBox="1"/>
          <p:nvPr/>
        </p:nvSpPr>
        <p:spPr>
          <a:xfrm>
            <a:off x="748146" y="914400"/>
            <a:ext cx="4052454" cy="338554"/>
          </a:xfrm>
          <a:prstGeom prst="rect">
            <a:avLst/>
          </a:prstGeom>
          <a:noFill/>
        </p:spPr>
        <p:txBody>
          <a:bodyPr wrap="square" rtlCol="0">
            <a:spAutoFit/>
          </a:bodyPr>
          <a:lstStyle/>
          <a:p>
            <a:r>
              <a:rPr lang="fr-FR" sz="1600" b="1" dirty="0">
                <a:solidFill>
                  <a:schemeClr val="accent2"/>
                </a:solidFill>
                <a:latin typeface="Century Gothic" panose="020B0502020202020204" pitchFamily="34" charset="0"/>
              </a:rPr>
              <a:t>Procédure de labellisation</a:t>
            </a:r>
          </a:p>
        </p:txBody>
      </p:sp>
      <p:sp>
        <p:nvSpPr>
          <p:cNvPr id="13" name="ZoneTexte 12">
            <a:extLst>
              <a:ext uri="{FF2B5EF4-FFF2-40B4-BE49-F238E27FC236}">
                <a16:creationId xmlns:a16="http://schemas.microsoft.com/office/drawing/2014/main" id="{529A3461-F2A5-BC6B-5720-1154DDA8A5B7}"/>
              </a:ext>
            </a:extLst>
          </p:cNvPr>
          <p:cNvSpPr txBox="1"/>
          <p:nvPr/>
        </p:nvSpPr>
        <p:spPr>
          <a:xfrm>
            <a:off x="748145" y="1564680"/>
            <a:ext cx="6082303" cy="646331"/>
          </a:xfrm>
          <a:prstGeom prst="rect">
            <a:avLst/>
          </a:prstGeom>
          <a:noFill/>
        </p:spPr>
        <p:txBody>
          <a:bodyPr wrap="square" rtlCol="0">
            <a:spAutoFit/>
          </a:bodyPr>
          <a:lstStyle/>
          <a:p>
            <a:r>
              <a:rPr lang="fr-FR" sz="1200" b="1" dirty="0"/>
              <a:t>1 ère étape  </a:t>
            </a:r>
            <a:r>
              <a:rPr lang="fr-FR" sz="1200" dirty="0"/>
              <a:t>–  Le club candidat complète le Dossier de demande de Labellisation Départementale et l’adresse au Comité du Tarn de Basket, accompagné de tous les renseignements et justificatifs nécessaires, où il sera étudié par la Commission Mini-Basket.  </a:t>
            </a:r>
          </a:p>
        </p:txBody>
      </p:sp>
      <p:sp>
        <p:nvSpPr>
          <p:cNvPr id="18" name="ZoneTexte 17">
            <a:extLst>
              <a:ext uri="{FF2B5EF4-FFF2-40B4-BE49-F238E27FC236}">
                <a16:creationId xmlns:a16="http://schemas.microsoft.com/office/drawing/2014/main" id="{B9E0DCAD-D019-403D-5FC6-A8FE4C7F92EB}"/>
              </a:ext>
            </a:extLst>
          </p:cNvPr>
          <p:cNvSpPr txBox="1"/>
          <p:nvPr/>
        </p:nvSpPr>
        <p:spPr>
          <a:xfrm>
            <a:off x="705781" y="5947407"/>
            <a:ext cx="6082303" cy="2308324"/>
          </a:xfrm>
          <a:prstGeom prst="rect">
            <a:avLst/>
          </a:prstGeom>
          <a:noFill/>
        </p:spPr>
        <p:txBody>
          <a:bodyPr wrap="square" rtlCol="0">
            <a:spAutoFit/>
          </a:bodyPr>
          <a:lstStyle/>
          <a:p>
            <a:r>
              <a:rPr lang="fr-FR" sz="1200" dirty="0"/>
              <a:t>Respect de la charte de l’Ecole française de Mini-Basket</a:t>
            </a:r>
          </a:p>
          <a:p>
            <a:endParaRPr lang="fr-FR" sz="1200" dirty="0"/>
          </a:p>
          <a:p>
            <a:r>
              <a:rPr lang="fr-FR" sz="1200" dirty="0"/>
              <a:t>	Je m’engage, en cas d’obtention du Label « Ecole Départementale de Mini-Basket » à respecter la charte et les principes de l’Ecole française de Mini-Basket. </a:t>
            </a:r>
          </a:p>
          <a:p>
            <a:endParaRPr lang="fr-FR" sz="1200" dirty="0"/>
          </a:p>
          <a:p>
            <a:endParaRPr lang="fr-FR" sz="1200" dirty="0"/>
          </a:p>
          <a:p>
            <a:endParaRPr lang="fr-FR" sz="1200" dirty="0"/>
          </a:p>
          <a:p>
            <a:r>
              <a:rPr lang="fr-FR" sz="1200" dirty="0"/>
              <a:t>A __________________________ , le _______________</a:t>
            </a:r>
          </a:p>
          <a:p>
            <a:endParaRPr lang="fr-FR" sz="1200" dirty="0"/>
          </a:p>
          <a:p>
            <a:endParaRPr lang="fr-FR" sz="1200" dirty="0"/>
          </a:p>
          <a:p>
            <a:endParaRPr lang="fr-FR" sz="1200" dirty="0"/>
          </a:p>
          <a:p>
            <a:r>
              <a:rPr lang="fr-FR" sz="1200" dirty="0"/>
              <a:t>Signature du Président du club                       Signature du Responsable de l’Ecole de Mini-Basket</a:t>
            </a:r>
          </a:p>
        </p:txBody>
      </p:sp>
      <p:sp>
        <p:nvSpPr>
          <p:cNvPr id="19" name="ZoneTexte 18">
            <a:extLst>
              <a:ext uri="{FF2B5EF4-FFF2-40B4-BE49-F238E27FC236}">
                <a16:creationId xmlns:a16="http://schemas.microsoft.com/office/drawing/2014/main" id="{8CE7FE7E-9527-9009-5608-76EFAD3FEDD8}"/>
              </a:ext>
            </a:extLst>
          </p:cNvPr>
          <p:cNvSpPr txBox="1"/>
          <p:nvPr/>
        </p:nvSpPr>
        <p:spPr>
          <a:xfrm>
            <a:off x="594261" y="9536489"/>
            <a:ext cx="6371151" cy="276999"/>
          </a:xfrm>
          <a:prstGeom prst="rect">
            <a:avLst/>
          </a:prstGeom>
          <a:noFill/>
        </p:spPr>
        <p:txBody>
          <a:bodyPr wrap="square" rtlCol="0">
            <a:spAutoFit/>
          </a:bodyPr>
          <a:lstStyle/>
          <a:p>
            <a:pPr algn="ctr"/>
            <a:r>
              <a:rPr lang="fr-FR" sz="1200" dirty="0"/>
              <a:t>- 3 - </a:t>
            </a:r>
          </a:p>
        </p:txBody>
      </p:sp>
      <p:sp>
        <p:nvSpPr>
          <p:cNvPr id="2" name="Rectangle 1">
            <a:extLst>
              <a:ext uri="{FF2B5EF4-FFF2-40B4-BE49-F238E27FC236}">
                <a16:creationId xmlns:a16="http://schemas.microsoft.com/office/drawing/2014/main" id="{97C77A4A-1642-2C6B-D8E9-2CB2A4D272DD}"/>
              </a:ext>
            </a:extLst>
          </p:cNvPr>
          <p:cNvSpPr/>
          <p:nvPr/>
        </p:nvSpPr>
        <p:spPr>
          <a:xfrm>
            <a:off x="2070847" y="2702107"/>
            <a:ext cx="3402106" cy="858621"/>
          </a:xfrm>
          <a:prstGeom prst="rect">
            <a:avLst/>
          </a:prstGeom>
          <a:noFill/>
          <a:ln w="25400">
            <a:solidFill>
              <a:schemeClr val="accent2"/>
            </a:solidFill>
            <a:prstDash val="sysDot"/>
            <a:extLst>
              <a:ext uri="{C807C97D-BFC1-408E-A445-0C87EB9F89A2}">
                <ask:lineSketchStyleProps xmlns:ask="http://schemas.microsoft.com/office/drawing/2018/sketchyshapes" sd="1219033472">
                  <a:custGeom>
                    <a:avLst/>
                    <a:gdLst>
                      <a:gd name="connsiteX0" fmla="*/ 0 w 5683903"/>
                      <a:gd name="connsiteY0" fmla="*/ 0 h 1207699"/>
                      <a:gd name="connsiteX1" fmla="*/ 511551 w 5683903"/>
                      <a:gd name="connsiteY1" fmla="*/ 0 h 1207699"/>
                      <a:gd name="connsiteX2" fmla="*/ 909424 w 5683903"/>
                      <a:gd name="connsiteY2" fmla="*/ 0 h 1207699"/>
                      <a:gd name="connsiteX3" fmla="*/ 1591493 w 5683903"/>
                      <a:gd name="connsiteY3" fmla="*/ 0 h 1207699"/>
                      <a:gd name="connsiteX4" fmla="*/ 2103044 w 5683903"/>
                      <a:gd name="connsiteY4" fmla="*/ 0 h 1207699"/>
                      <a:gd name="connsiteX5" fmla="*/ 2614595 w 5683903"/>
                      <a:gd name="connsiteY5" fmla="*/ 0 h 1207699"/>
                      <a:gd name="connsiteX6" fmla="*/ 3296664 w 5683903"/>
                      <a:gd name="connsiteY6" fmla="*/ 0 h 1207699"/>
                      <a:gd name="connsiteX7" fmla="*/ 3751376 w 5683903"/>
                      <a:gd name="connsiteY7" fmla="*/ 0 h 1207699"/>
                      <a:gd name="connsiteX8" fmla="*/ 4433444 w 5683903"/>
                      <a:gd name="connsiteY8" fmla="*/ 0 h 1207699"/>
                      <a:gd name="connsiteX9" fmla="*/ 5115513 w 5683903"/>
                      <a:gd name="connsiteY9" fmla="*/ 0 h 1207699"/>
                      <a:gd name="connsiteX10" fmla="*/ 5683903 w 5683903"/>
                      <a:gd name="connsiteY10" fmla="*/ 0 h 1207699"/>
                      <a:gd name="connsiteX11" fmla="*/ 5683903 w 5683903"/>
                      <a:gd name="connsiteY11" fmla="*/ 426720 h 1207699"/>
                      <a:gd name="connsiteX12" fmla="*/ 5683903 w 5683903"/>
                      <a:gd name="connsiteY12" fmla="*/ 841364 h 1207699"/>
                      <a:gd name="connsiteX13" fmla="*/ 5683903 w 5683903"/>
                      <a:gd name="connsiteY13" fmla="*/ 1207699 h 1207699"/>
                      <a:gd name="connsiteX14" fmla="*/ 5115513 w 5683903"/>
                      <a:gd name="connsiteY14" fmla="*/ 1207699 h 1207699"/>
                      <a:gd name="connsiteX15" fmla="*/ 4660800 w 5683903"/>
                      <a:gd name="connsiteY15" fmla="*/ 1207699 h 1207699"/>
                      <a:gd name="connsiteX16" fmla="*/ 4092410 w 5683903"/>
                      <a:gd name="connsiteY16" fmla="*/ 1207699 h 1207699"/>
                      <a:gd name="connsiteX17" fmla="*/ 3410342 w 5683903"/>
                      <a:gd name="connsiteY17" fmla="*/ 1207699 h 1207699"/>
                      <a:gd name="connsiteX18" fmla="*/ 2841952 w 5683903"/>
                      <a:gd name="connsiteY18" fmla="*/ 1207699 h 1207699"/>
                      <a:gd name="connsiteX19" fmla="*/ 2444078 w 5683903"/>
                      <a:gd name="connsiteY19" fmla="*/ 1207699 h 1207699"/>
                      <a:gd name="connsiteX20" fmla="*/ 1989366 w 5683903"/>
                      <a:gd name="connsiteY20" fmla="*/ 1207699 h 1207699"/>
                      <a:gd name="connsiteX21" fmla="*/ 1307298 w 5683903"/>
                      <a:gd name="connsiteY21" fmla="*/ 1207699 h 1207699"/>
                      <a:gd name="connsiteX22" fmla="*/ 738907 w 5683903"/>
                      <a:gd name="connsiteY22" fmla="*/ 1207699 h 1207699"/>
                      <a:gd name="connsiteX23" fmla="*/ 0 w 5683903"/>
                      <a:gd name="connsiteY23" fmla="*/ 1207699 h 1207699"/>
                      <a:gd name="connsiteX24" fmla="*/ 0 w 5683903"/>
                      <a:gd name="connsiteY24" fmla="*/ 805133 h 1207699"/>
                      <a:gd name="connsiteX25" fmla="*/ 0 w 5683903"/>
                      <a:gd name="connsiteY25" fmla="*/ 438797 h 1207699"/>
                      <a:gd name="connsiteX26" fmla="*/ 0 w 5683903"/>
                      <a:gd name="connsiteY26" fmla="*/ 0 h 1207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83903" h="1207699" extrusionOk="0">
                        <a:moveTo>
                          <a:pt x="0" y="0"/>
                        </a:moveTo>
                        <a:cubicBezTo>
                          <a:pt x="169936" y="-45216"/>
                          <a:pt x="299654" y="14910"/>
                          <a:pt x="511551" y="0"/>
                        </a:cubicBezTo>
                        <a:cubicBezTo>
                          <a:pt x="723448" y="-14910"/>
                          <a:pt x="738504" y="32487"/>
                          <a:pt x="909424" y="0"/>
                        </a:cubicBezTo>
                        <a:cubicBezTo>
                          <a:pt x="1080344" y="-32487"/>
                          <a:pt x="1395543" y="57463"/>
                          <a:pt x="1591493" y="0"/>
                        </a:cubicBezTo>
                        <a:cubicBezTo>
                          <a:pt x="1787443" y="-57463"/>
                          <a:pt x="1853033" y="8628"/>
                          <a:pt x="2103044" y="0"/>
                        </a:cubicBezTo>
                        <a:cubicBezTo>
                          <a:pt x="2353055" y="-8628"/>
                          <a:pt x="2418113" y="55420"/>
                          <a:pt x="2614595" y="0"/>
                        </a:cubicBezTo>
                        <a:cubicBezTo>
                          <a:pt x="2811077" y="-55420"/>
                          <a:pt x="3016612" y="5912"/>
                          <a:pt x="3296664" y="0"/>
                        </a:cubicBezTo>
                        <a:cubicBezTo>
                          <a:pt x="3576716" y="-5912"/>
                          <a:pt x="3536291" y="50800"/>
                          <a:pt x="3751376" y="0"/>
                        </a:cubicBezTo>
                        <a:cubicBezTo>
                          <a:pt x="3966461" y="-50800"/>
                          <a:pt x="4256968" y="37318"/>
                          <a:pt x="4433444" y="0"/>
                        </a:cubicBezTo>
                        <a:cubicBezTo>
                          <a:pt x="4609920" y="-37318"/>
                          <a:pt x="4807114" y="6364"/>
                          <a:pt x="5115513" y="0"/>
                        </a:cubicBezTo>
                        <a:cubicBezTo>
                          <a:pt x="5423912" y="-6364"/>
                          <a:pt x="5453408" y="1389"/>
                          <a:pt x="5683903" y="0"/>
                        </a:cubicBezTo>
                        <a:cubicBezTo>
                          <a:pt x="5704560" y="176093"/>
                          <a:pt x="5664647" y="218243"/>
                          <a:pt x="5683903" y="426720"/>
                        </a:cubicBezTo>
                        <a:cubicBezTo>
                          <a:pt x="5703159" y="635197"/>
                          <a:pt x="5679403" y="635893"/>
                          <a:pt x="5683903" y="841364"/>
                        </a:cubicBezTo>
                        <a:cubicBezTo>
                          <a:pt x="5688403" y="1046835"/>
                          <a:pt x="5649766" y="1047827"/>
                          <a:pt x="5683903" y="1207699"/>
                        </a:cubicBezTo>
                        <a:cubicBezTo>
                          <a:pt x="5473571" y="1274780"/>
                          <a:pt x="5282573" y="1181378"/>
                          <a:pt x="5115513" y="1207699"/>
                        </a:cubicBezTo>
                        <a:cubicBezTo>
                          <a:pt x="4948453" y="1234020"/>
                          <a:pt x="4855826" y="1185986"/>
                          <a:pt x="4660800" y="1207699"/>
                        </a:cubicBezTo>
                        <a:cubicBezTo>
                          <a:pt x="4465774" y="1229412"/>
                          <a:pt x="4221031" y="1170417"/>
                          <a:pt x="4092410" y="1207699"/>
                        </a:cubicBezTo>
                        <a:cubicBezTo>
                          <a:pt x="3963789" y="1244981"/>
                          <a:pt x="3580553" y="1155669"/>
                          <a:pt x="3410342" y="1207699"/>
                        </a:cubicBezTo>
                        <a:cubicBezTo>
                          <a:pt x="3240131" y="1259729"/>
                          <a:pt x="3004799" y="1141963"/>
                          <a:pt x="2841952" y="1207699"/>
                        </a:cubicBezTo>
                        <a:cubicBezTo>
                          <a:pt x="2679105" y="1273435"/>
                          <a:pt x="2570999" y="1163988"/>
                          <a:pt x="2444078" y="1207699"/>
                        </a:cubicBezTo>
                        <a:cubicBezTo>
                          <a:pt x="2317157" y="1251410"/>
                          <a:pt x="2089698" y="1183473"/>
                          <a:pt x="1989366" y="1207699"/>
                        </a:cubicBezTo>
                        <a:cubicBezTo>
                          <a:pt x="1889034" y="1231925"/>
                          <a:pt x="1598476" y="1132966"/>
                          <a:pt x="1307298" y="1207699"/>
                        </a:cubicBezTo>
                        <a:cubicBezTo>
                          <a:pt x="1016120" y="1282432"/>
                          <a:pt x="930003" y="1191092"/>
                          <a:pt x="738907" y="1207699"/>
                        </a:cubicBezTo>
                        <a:cubicBezTo>
                          <a:pt x="547811" y="1224306"/>
                          <a:pt x="213909" y="1195852"/>
                          <a:pt x="0" y="1207699"/>
                        </a:cubicBezTo>
                        <a:cubicBezTo>
                          <a:pt x="-44588" y="1064773"/>
                          <a:pt x="5035" y="954591"/>
                          <a:pt x="0" y="805133"/>
                        </a:cubicBezTo>
                        <a:cubicBezTo>
                          <a:pt x="-5035" y="655675"/>
                          <a:pt x="40552" y="596514"/>
                          <a:pt x="0" y="438797"/>
                        </a:cubicBezTo>
                        <a:cubicBezTo>
                          <a:pt x="-40552" y="281080"/>
                          <a:pt x="34406" y="182433"/>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a:extLst>
              <a:ext uri="{FF2B5EF4-FFF2-40B4-BE49-F238E27FC236}">
                <a16:creationId xmlns:a16="http://schemas.microsoft.com/office/drawing/2014/main" id="{7FE863F5-702A-681F-84EC-1AB6C983F86B}"/>
              </a:ext>
            </a:extLst>
          </p:cNvPr>
          <p:cNvSpPr txBox="1"/>
          <p:nvPr/>
        </p:nvSpPr>
        <p:spPr>
          <a:xfrm>
            <a:off x="738684" y="2806996"/>
            <a:ext cx="6082303" cy="646331"/>
          </a:xfrm>
          <a:prstGeom prst="rect">
            <a:avLst/>
          </a:prstGeom>
          <a:noFill/>
        </p:spPr>
        <p:txBody>
          <a:bodyPr wrap="square" rtlCol="0">
            <a:spAutoFit/>
          </a:bodyPr>
          <a:lstStyle/>
          <a:p>
            <a:pPr algn="ctr"/>
            <a:r>
              <a:rPr lang="fr-FR" sz="1200" dirty="0"/>
              <a:t>A l’attention d</a:t>
            </a:r>
            <a:r>
              <a:rPr lang="fr-FR" sz="1200" b="1" dirty="0"/>
              <a:t>’Alexandre LACOSTE</a:t>
            </a:r>
          </a:p>
          <a:p>
            <a:endParaRPr lang="fr-FR" sz="1200" dirty="0"/>
          </a:p>
          <a:p>
            <a:pPr algn="ctr"/>
            <a:r>
              <a:rPr lang="fr-FR" sz="1200" dirty="0"/>
              <a:t>a.lacoste@basket81.fr</a:t>
            </a:r>
          </a:p>
        </p:txBody>
      </p:sp>
      <p:sp>
        <p:nvSpPr>
          <p:cNvPr id="17" name="ZoneTexte 16">
            <a:extLst>
              <a:ext uri="{FF2B5EF4-FFF2-40B4-BE49-F238E27FC236}">
                <a16:creationId xmlns:a16="http://schemas.microsoft.com/office/drawing/2014/main" id="{23F6A44C-3398-E837-AC98-B34781E08F89}"/>
              </a:ext>
            </a:extLst>
          </p:cNvPr>
          <p:cNvSpPr txBox="1"/>
          <p:nvPr/>
        </p:nvSpPr>
        <p:spPr>
          <a:xfrm>
            <a:off x="748145" y="4028703"/>
            <a:ext cx="6082303" cy="1200329"/>
          </a:xfrm>
          <a:prstGeom prst="rect">
            <a:avLst/>
          </a:prstGeom>
          <a:noFill/>
        </p:spPr>
        <p:txBody>
          <a:bodyPr wrap="square" rtlCol="0">
            <a:spAutoFit/>
          </a:bodyPr>
          <a:lstStyle/>
          <a:p>
            <a:r>
              <a:rPr lang="fr-FR" sz="1200" b="1" dirty="0"/>
              <a:t>2 ème étape  </a:t>
            </a:r>
            <a:r>
              <a:rPr lang="fr-FR" sz="1200" dirty="0"/>
              <a:t>–  La Commission Départementale de Mini-Basket étudiera le dossier de demande de labellisation départementale et proposera un avis au bureau du Comité du Tarn qui se prononcera sur la demande. </a:t>
            </a:r>
          </a:p>
          <a:p>
            <a:endParaRPr lang="fr-FR" sz="1200" dirty="0"/>
          </a:p>
          <a:p>
            <a:r>
              <a:rPr lang="fr-FR" sz="1200" dirty="0"/>
              <a:t>En cas d’obtention du label, celui-ci sera valable 3 ans de date à date avec une visite de contrôle du Comité chaque année. Un renouvellement est possible tous les 3 ans. </a:t>
            </a:r>
          </a:p>
        </p:txBody>
      </p:sp>
      <p:sp>
        <p:nvSpPr>
          <p:cNvPr id="20" name="Rectangle 19">
            <a:extLst>
              <a:ext uri="{FF2B5EF4-FFF2-40B4-BE49-F238E27FC236}">
                <a16:creationId xmlns:a16="http://schemas.microsoft.com/office/drawing/2014/main" id="{80F327E1-CE72-1624-8A8D-DCB006724163}"/>
              </a:ext>
            </a:extLst>
          </p:cNvPr>
          <p:cNvSpPr/>
          <p:nvPr/>
        </p:nvSpPr>
        <p:spPr>
          <a:xfrm>
            <a:off x="704216" y="5796223"/>
            <a:ext cx="6261196" cy="3144512"/>
          </a:xfrm>
          <a:prstGeom prst="rect">
            <a:avLst/>
          </a:prstGeom>
          <a:noFill/>
          <a:ln w="25400">
            <a:solidFill>
              <a:schemeClr val="accent2"/>
            </a:solidFill>
            <a:prstDash val="sysDot"/>
            <a:extLst>
              <a:ext uri="{C807C97D-BFC1-408E-A445-0C87EB9F89A2}">
                <ask:lineSketchStyleProps xmlns:ask="http://schemas.microsoft.com/office/drawing/2018/sketchyshapes" sd="1219033472">
                  <a:custGeom>
                    <a:avLst/>
                    <a:gdLst>
                      <a:gd name="connsiteX0" fmla="*/ 0 w 5683903"/>
                      <a:gd name="connsiteY0" fmla="*/ 0 h 1207699"/>
                      <a:gd name="connsiteX1" fmla="*/ 511551 w 5683903"/>
                      <a:gd name="connsiteY1" fmla="*/ 0 h 1207699"/>
                      <a:gd name="connsiteX2" fmla="*/ 909424 w 5683903"/>
                      <a:gd name="connsiteY2" fmla="*/ 0 h 1207699"/>
                      <a:gd name="connsiteX3" fmla="*/ 1591493 w 5683903"/>
                      <a:gd name="connsiteY3" fmla="*/ 0 h 1207699"/>
                      <a:gd name="connsiteX4" fmla="*/ 2103044 w 5683903"/>
                      <a:gd name="connsiteY4" fmla="*/ 0 h 1207699"/>
                      <a:gd name="connsiteX5" fmla="*/ 2614595 w 5683903"/>
                      <a:gd name="connsiteY5" fmla="*/ 0 h 1207699"/>
                      <a:gd name="connsiteX6" fmla="*/ 3296664 w 5683903"/>
                      <a:gd name="connsiteY6" fmla="*/ 0 h 1207699"/>
                      <a:gd name="connsiteX7" fmla="*/ 3751376 w 5683903"/>
                      <a:gd name="connsiteY7" fmla="*/ 0 h 1207699"/>
                      <a:gd name="connsiteX8" fmla="*/ 4433444 w 5683903"/>
                      <a:gd name="connsiteY8" fmla="*/ 0 h 1207699"/>
                      <a:gd name="connsiteX9" fmla="*/ 5115513 w 5683903"/>
                      <a:gd name="connsiteY9" fmla="*/ 0 h 1207699"/>
                      <a:gd name="connsiteX10" fmla="*/ 5683903 w 5683903"/>
                      <a:gd name="connsiteY10" fmla="*/ 0 h 1207699"/>
                      <a:gd name="connsiteX11" fmla="*/ 5683903 w 5683903"/>
                      <a:gd name="connsiteY11" fmla="*/ 426720 h 1207699"/>
                      <a:gd name="connsiteX12" fmla="*/ 5683903 w 5683903"/>
                      <a:gd name="connsiteY12" fmla="*/ 841364 h 1207699"/>
                      <a:gd name="connsiteX13" fmla="*/ 5683903 w 5683903"/>
                      <a:gd name="connsiteY13" fmla="*/ 1207699 h 1207699"/>
                      <a:gd name="connsiteX14" fmla="*/ 5115513 w 5683903"/>
                      <a:gd name="connsiteY14" fmla="*/ 1207699 h 1207699"/>
                      <a:gd name="connsiteX15" fmla="*/ 4660800 w 5683903"/>
                      <a:gd name="connsiteY15" fmla="*/ 1207699 h 1207699"/>
                      <a:gd name="connsiteX16" fmla="*/ 4092410 w 5683903"/>
                      <a:gd name="connsiteY16" fmla="*/ 1207699 h 1207699"/>
                      <a:gd name="connsiteX17" fmla="*/ 3410342 w 5683903"/>
                      <a:gd name="connsiteY17" fmla="*/ 1207699 h 1207699"/>
                      <a:gd name="connsiteX18" fmla="*/ 2841952 w 5683903"/>
                      <a:gd name="connsiteY18" fmla="*/ 1207699 h 1207699"/>
                      <a:gd name="connsiteX19" fmla="*/ 2444078 w 5683903"/>
                      <a:gd name="connsiteY19" fmla="*/ 1207699 h 1207699"/>
                      <a:gd name="connsiteX20" fmla="*/ 1989366 w 5683903"/>
                      <a:gd name="connsiteY20" fmla="*/ 1207699 h 1207699"/>
                      <a:gd name="connsiteX21" fmla="*/ 1307298 w 5683903"/>
                      <a:gd name="connsiteY21" fmla="*/ 1207699 h 1207699"/>
                      <a:gd name="connsiteX22" fmla="*/ 738907 w 5683903"/>
                      <a:gd name="connsiteY22" fmla="*/ 1207699 h 1207699"/>
                      <a:gd name="connsiteX23" fmla="*/ 0 w 5683903"/>
                      <a:gd name="connsiteY23" fmla="*/ 1207699 h 1207699"/>
                      <a:gd name="connsiteX24" fmla="*/ 0 w 5683903"/>
                      <a:gd name="connsiteY24" fmla="*/ 805133 h 1207699"/>
                      <a:gd name="connsiteX25" fmla="*/ 0 w 5683903"/>
                      <a:gd name="connsiteY25" fmla="*/ 438797 h 1207699"/>
                      <a:gd name="connsiteX26" fmla="*/ 0 w 5683903"/>
                      <a:gd name="connsiteY26" fmla="*/ 0 h 1207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83903" h="1207699" extrusionOk="0">
                        <a:moveTo>
                          <a:pt x="0" y="0"/>
                        </a:moveTo>
                        <a:cubicBezTo>
                          <a:pt x="169936" y="-45216"/>
                          <a:pt x="299654" y="14910"/>
                          <a:pt x="511551" y="0"/>
                        </a:cubicBezTo>
                        <a:cubicBezTo>
                          <a:pt x="723448" y="-14910"/>
                          <a:pt x="738504" y="32487"/>
                          <a:pt x="909424" y="0"/>
                        </a:cubicBezTo>
                        <a:cubicBezTo>
                          <a:pt x="1080344" y="-32487"/>
                          <a:pt x="1395543" y="57463"/>
                          <a:pt x="1591493" y="0"/>
                        </a:cubicBezTo>
                        <a:cubicBezTo>
                          <a:pt x="1787443" y="-57463"/>
                          <a:pt x="1853033" y="8628"/>
                          <a:pt x="2103044" y="0"/>
                        </a:cubicBezTo>
                        <a:cubicBezTo>
                          <a:pt x="2353055" y="-8628"/>
                          <a:pt x="2418113" y="55420"/>
                          <a:pt x="2614595" y="0"/>
                        </a:cubicBezTo>
                        <a:cubicBezTo>
                          <a:pt x="2811077" y="-55420"/>
                          <a:pt x="3016612" y="5912"/>
                          <a:pt x="3296664" y="0"/>
                        </a:cubicBezTo>
                        <a:cubicBezTo>
                          <a:pt x="3576716" y="-5912"/>
                          <a:pt x="3536291" y="50800"/>
                          <a:pt x="3751376" y="0"/>
                        </a:cubicBezTo>
                        <a:cubicBezTo>
                          <a:pt x="3966461" y="-50800"/>
                          <a:pt x="4256968" y="37318"/>
                          <a:pt x="4433444" y="0"/>
                        </a:cubicBezTo>
                        <a:cubicBezTo>
                          <a:pt x="4609920" y="-37318"/>
                          <a:pt x="4807114" y="6364"/>
                          <a:pt x="5115513" y="0"/>
                        </a:cubicBezTo>
                        <a:cubicBezTo>
                          <a:pt x="5423912" y="-6364"/>
                          <a:pt x="5453408" y="1389"/>
                          <a:pt x="5683903" y="0"/>
                        </a:cubicBezTo>
                        <a:cubicBezTo>
                          <a:pt x="5704560" y="176093"/>
                          <a:pt x="5664647" y="218243"/>
                          <a:pt x="5683903" y="426720"/>
                        </a:cubicBezTo>
                        <a:cubicBezTo>
                          <a:pt x="5703159" y="635197"/>
                          <a:pt x="5679403" y="635893"/>
                          <a:pt x="5683903" y="841364"/>
                        </a:cubicBezTo>
                        <a:cubicBezTo>
                          <a:pt x="5688403" y="1046835"/>
                          <a:pt x="5649766" y="1047827"/>
                          <a:pt x="5683903" y="1207699"/>
                        </a:cubicBezTo>
                        <a:cubicBezTo>
                          <a:pt x="5473571" y="1274780"/>
                          <a:pt x="5282573" y="1181378"/>
                          <a:pt x="5115513" y="1207699"/>
                        </a:cubicBezTo>
                        <a:cubicBezTo>
                          <a:pt x="4948453" y="1234020"/>
                          <a:pt x="4855826" y="1185986"/>
                          <a:pt x="4660800" y="1207699"/>
                        </a:cubicBezTo>
                        <a:cubicBezTo>
                          <a:pt x="4465774" y="1229412"/>
                          <a:pt x="4221031" y="1170417"/>
                          <a:pt x="4092410" y="1207699"/>
                        </a:cubicBezTo>
                        <a:cubicBezTo>
                          <a:pt x="3963789" y="1244981"/>
                          <a:pt x="3580553" y="1155669"/>
                          <a:pt x="3410342" y="1207699"/>
                        </a:cubicBezTo>
                        <a:cubicBezTo>
                          <a:pt x="3240131" y="1259729"/>
                          <a:pt x="3004799" y="1141963"/>
                          <a:pt x="2841952" y="1207699"/>
                        </a:cubicBezTo>
                        <a:cubicBezTo>
                          <a:pt x="2679105" y="1273435"/>
                          <a:pt x="2570999" y="1163988"/>
                          <a:pt x="2444078" y="1207699"/>
                        </a:cubicBezTo>
                        <a:cubicBezTo>
                          <a:pt x="2317157" y="1251410"/>
                          <a:pt x="2089698" y="1183473"/>
                          <a:pt x="1989366" y="1207699"/>
                        </a:cubicBezTo>
                        <a:cubicBezTo>
                          <a:pt x="1889034" y="1231925"/>
                          <a:pt x="1598476" y="1132966"/>
                          <a:pt x="1307298" y="1207699"/>
                        </a:cubicBezTo>
                        <a:cubicBezTo>
                          <a:pt x="1016120" y="1282432"/>
                          <a:pt x="930003" y="1191092"/>
                          <a:pt x="738907" y="1207699"/>
                        </a:cubicBezTo>
                        <a:cubicBezTo>
                          <a:pt x="547811" y="1224306"/>
                          <a:pt x="213909" y="1195852"/>
                          <a:pt x="0" y="1207699"/>
                        </a:cubicBezTo>
                        <a:cubicBezTo>
                          <a:pt x="-44588" y="1064773"/>
                          <a:pt x="5035" y="954591"/>
                          <a:pt x="0" y="805133"/>
                        </a:cubicBezTo>
                        <a:cubicBezTo>
                          <a:pt x="-5035" y="655675"/>
                          <a:pt x="40552" y="596514"/>
                          <a:pt x="0" y="438797"/>
                        </a:cubicBezTo>
                        <a:cubicBezTo>
                          <a:pt x="-40552" y="281080"/>
                          <a:pt x="34406" y="182433"/>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descr="Une image contenant logo&#10;&#10;Description générée automatiquement">
            <a:extLst>
              <a:ext uri="{FF2B5EF4-FFF2-40B4-BE49-F238E27FC236}">
                <a16:creationId xmlns:a16="http://schemas.microsoft.com/office/drawing/2014/main" id="{1DEC78FA-3E0A-FFC3-ED08-5900903D528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0993" y="9107180"/>
            <a:ext cx="577091" cy="853009"/>
          </a:xfrm>
          <a:prstGeom prst="rect">
            <a:avLst/>
          </a:prstGeom>
        </p:spPr>
      </p:pic>
      <p:pic>
        <p:nvPicPr>
          <p:cNvPr id="11" name="Image 10" descr="Une image contenant basket&#10;&#10;Description générée automatiquement">
            <a:extLst>
              <a:ext uri="{FF2B5EF4-FFF2-40B4-BE49-F238E27FC236}">
                <a16:creationId xmlns:a16="http://schemas.microsoft.com/office/drawing/2014/main" id="{2DF3CA69-F8D5-BE44-F501-620CBF103B4B}"/>
              </a:ext>
            </a:extLst>
          </p:cNvPr>
          <p:cNvPicPr>
            <a:picLocks noChangeAspect="1"/>
          </p:cNvPicPr>
          <p:nvPr/>
        </p:nvPicPr>
        <p:blipFill>
          <a:blip r:embed="rId3"/>
          <a:stretch>
            <a:fillRect/>
          </a:stretch>
        </p:blipFill>
        <p:spPr>
          <a:xfrm>
            <a:off x="5906568" y="495588"/>
            <a:ext cx="881516" cy="942065"/>
          </a:xfrm>
          <a:prstGeom prst="rect">
            <a:avLst/>
          </a:prstGeom>
        </p:spPr>
      </p:pic>
      <p:pic>
        <p:nvPicPr>
          <p:cNvPr id="3" name="Image 2" descr="Une image contenant basket&#10;&#10;Description générée automatiquement">
            <a:extLst>
              <a:ext uri="{FF2B5EF4-FFF2-40B4-BE49-F238E27FC236}">
                <a16:creationId xmlns:a16="http://schemas.microsoft.com/office/drawing/2014/main" id="{3A04CB5D-5106-2336-8B0E-712231A532EB}"/>
              </a:ext>
            </a:extLst>
          </p:cNvPr>
          <p:cNvPicPr>
            <a:picLocks noChangeAspect="1"/>
          </p:cNvPicPr>
          <p:nvPr/>
        </p:nvPicPr>
        <p:blipFill>
          <a:blip r:embed="rId3"/>
          <a:stretch>
            <a:fillRect/>
          </a:stretch>
        </p:blipFill>
        <p:spPr>
          <a:xfrm>
            <a:off x="8552183" y="-3877084"/>
            <a:ext cx="881516" cy="942065"/>
          </a:xfrm>
          <a:prstGeom prst="rect">
            <a:avLst/>
          </a:prstGeom>
        </p:spPr>
      </p:pic>
      <p:pic>
        <p:nvPicPr>
          <p:cNvPr id="4" name="Picture 2">
            <a:extLst>
              <a:ext uri="{FF2B5EF4-FFF2-40B4-BE49-F238E27FC236}">
                <a16:creationId xmlns:a16="http://schemas.microsoft.com/office/drawing/2014/main" id="{363062EB-975C-CF35-26CA-0FE78A7BE8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2953" y="102037"/>
            <a:ext cx="1905000"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84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669284AA-231C-66DA-05C9-35D8D3C96E7A}"/>
              </a:ext>
            </a:extLst>
          </p:cNvPr>
          <p:cNvSpPr txBox="1"/>
          <p:nvPr/>
        </p:nvSpPr>
        <p:spPr>
          <a:xfrm>
            <a:off x="748146" y="914400"/>
            <a:ext cx="4052454" cy="338554"/>
          </a:xfrm>
          <a:prstGeom prst="rect">
            <a:avLst/>
          </a:prstGeom>
          <a:noFill/>
        </p:spPr>
        <p:txBody>
          <a:bodyPr wrap="square" rtlCol="0">
            <a:spAutoFit/>
          </a:bodyPr>
          <a:lstStyle/>
          <a:p>
            <a:r>
              <a:rPr lang="fr-FR" sz="1600" b="1" dirty="0">
                <a:solidFill>
                  <a:schemeClr val="accent2"/>
                </a:solidFill>
                <a:latin typeface="Century Gothic" panose="020B0502020202020204" pitchFamily="34" charset="0"/>
              </a:rPr>
              <a:t>La structure associative </a:t>
            </a:r>
          </a:p>
        </p:txBody>
      </p:sp>
      <p:sp>
        <p:nvSpPr>
          <p:cNvPr id="19" name="ZoneTexte 18">
            <a:extLst>
              <a:ext uri="{FF2B5EF4-FFF2-40B4-BE49-F238E27FC236}">
                <a16:creationId xmlns:a16="http://schemas.microsoft.com/office/drawing/2014/main" id="{8CE7FE7E-9527-9009-5608-76EFAD3FEDD8}"/>
              </a:ext>
            </a:extLst>
          </p:cNvPr>
          <p:cNvSpPr txBox="1"/>
          <p:nvPr/>
        </p:nvSpPr>
        <p:spPr>
          <a:xfrm>
            <a:off x="594261" y="9536489"/>
            <a:ext cx="6371151" cy="276999"/>
          </a:xfrm>
          <a:prstGeom prst="rect">
            <a:avLst/>
          </a:prstGeom>
          <a:noFill/>
        </p:spPr>
        <p:txBody>
          <a:bodyPr wrap="square" rtlCol="0">
            <a:spAutoFit/>
          </a:bodyPr>
          <a:lstStyle/>
          <a:p>
            <a:pPr algn="ctr"/>
            <a:r>
              <a:rPr lang="fr-FR" sz="1200" dirty="0"/>
              <a:t>- 4 - </a:t>
            </a:r>
          </a:p>
        </p:txBody>
      </p:sp>
      <p:graphicFrame>
        <p:nvGraphicFramePr>
          <p:cNvPr id="3" name="Tableau 3">
            <a:extLst>
              <a:ext uri="{FF2B5EF4-FFF2-40B4-BE49-F238E27FC236}">
                <a16:creationId xmlns:a16="http://schemas.microsoft.com/office/drawing/2014/main" id="{E8117152-2A5F-E1B3-157F-9379B48C214C}"/>
              </a:ext>
            </a:extLst>
          </p:cNvPr>
          <p:cNvGraphicFramePr>
            <a:graphicFrameLocks noGrp="1"/>
          </p:cNvGraphicFramePr>
          <p:nvPr>
            <p:extLst>
              <p:ext uri="{D42A27DB-BD31-4B8C-83A1-F6EECF244321}">
                <p14:modId xmlns:p14="http://schemas.microsoft.com/office/powerpoint/2010/main" val="2954467896"/>
              </p:ext>
            </p:extLst>
          </p:nvPr>
        </p:nvGraphicFramePr>
        <p:xfrm>
          <a:off x="594261" y="1561085"/>
          <a:ext cx="6371151" cy="1403024"/>
        </p:xfrm>
        <a:graphic>
          <a:graphicData uri="http://schemas.openxmlformats.org/drawingml/2006/table">
            <a:tbl>
              <a:tblPr firstRow="1" bandRow="1" bandCol="1">
                <a:tableStyleId>{5C22544A-7EE6-4342-B048-85BDC9FD1C3A}</a:tableStyleId>
              </a:tblPr>
              <a:tblGrid>
                <a:gridCol w="6371151">
                  <a:extLst>
                    <a:ext uri="{9D8B030D-6E8A-4147-A177-3AD203B41FA5}">
                      <a16:colId xmlns:a16="http://schemas.microsoft.com/office/drawing/2014/main" val="1268206755"/>
                    </a:ext>
                  </a:extLst>
                </a:gridCol>
              </a:tblGrid>
              <a:tr h="243343">
                <a:tc>
                  <a:txBody>
                    <a:bodyPr/>
                    <a:lstStyle/>
                    <a:p>
                      <a:r>
                        <a:rPr lang="fr-FR" sz="1200" dirty="0">
                          <a:solidFill>
                            <a:schemeClr val="tx1"/>
                          </a:solidFill>
                        </a:rPr>
                        <a:t>Association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63077047"/>
                  </a:ext>
                </a:extLst>
              </a:tr>
              <a:tr h="282176">
                <a:tc>
                  <a:txBody>
                    <a:bodyPr/>
                    <a:lstStyle/>
                    <a:p>
                      <a:r>
                        <a:rPr lang="fr-FR" sz="1200" dirty="0"/>
                        <a:t>Nom de l’association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1668098"/>
                  </a:ext>
                </a:extLst>
              </a:tr>
              <a:tr h="282176">
                <a:tc>
                  <a:txBody>
                    <a:bodyPr/>
                    <a:lstStyle/>
                    <a:p>
                      <a:r>
                        <a:rPr lang="fr-FR" sz="1200" dirty="0"/>
                        <a:t>Adresse administrative (réception courrier)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5766615"/>
                  </a:ext>
                </a:extLst>
              </a:tr>
              <a:tr h="282176">
                <a:tc>
                  <a:txBody>
                    <a:bodyPr/>
                    <a:lstStyle/>
                    <a:p>
                      <a:r>
                        <a:rPr lang="fr-FR" sz="1200" dirty="0"/>
                        <a:t>E-mail :                                                      Site internet :                                       Tél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1153676"/>
                  </a:ext>
                </a:extLst>
              </a:tr>
              <a:tr h="282176">
                <a:tc>
                  <a:txBody>
                    <a:bodyPr/>
                    <a:lstStyle/>
                    <a:p>
                      <a:r>
                        <a:rPr lang="fr-FR" sz="1200" dirty="0"/>
                        <a:t>Nom du Président de l’association :                                                                    Tél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7863792"/>
                  </a:ext>
                </a:extLst>
              </a:tr>
            </a:tbl>
          </a:graphicData>
        </a:graphic>
      </p:graphicFrame>
      <p:graphicFrame>
        <p:nvGraphicFramePr>
          <p:cNvPr id="16" name="Tableau 3">
            <a:extLst>
              <a:ext uri="{FF2B5EF4-FFF2-40B4-BE49-F238E27FC236}">
                <a16:creationId xmlns:a16="http://schemas.microsoft.com/office/drawing/2014/main" id="{E6309059-228D-BE40-2CDA-DC4FF2DAD014}"/>
              </a:ext>
            </a:extLst>
          </p:cNvPr>
          <p:cNvGraphicFramePr>
            <a:graphicFrameLocks noGrp="1"/>
          </p:cNvGraphicFramePr>
          <p:nvPr>
            <p:extLst>
              <p:ext uri="{D42A27DB-BD31-4B8C-83A1-F6EECF244321}">
                <p14:modId xmlns:p14="http://schemas.microsoft.com/office/powerpoint/2010/main" val="1147982116"/>
              </p:ext>
            </p:extLst>
          </p:nvPr>
        </p:nvGraphicFramePr>
        <p:xfrm>
          <a:off x="594260" y="3266752"/>
          <a:ext cx="6371151" cy="838672"/>
        </p:xfrm>
        <a:graphic>
          <a:graphicData uri="http://schemas.openxmlformats.org/drawingml/2006/table">
            <a:tbl>
              <a:tblPr firstRow="1" bandRow="1" bandCol="1">
                <a:tableStyleId>{5C22544A-7EE6-4342-B048-85BDC9FD1C3A}</a:tableStyleId>
              </a:tblPr>
              <a:tblGrid>
                <a:gridCol w="6371151">
                  <a:extLst>
                    <a:ext uri="{9D8B030D-6E8A-4147-A177-3AD203B41FA5}">
                      <a16:colId xmlns:a16="http://schemas.microsoft.com/office/drawing/2014/main" val="1268206755"/>
                    </a:ext>
                  </a:extLst>
                </a:gridCol>
              </a:tblGrid>
              <a:tr h="243343">
                <a:tc>
                  <a:txBody>
                    <a:bodyPr/>
                    <a:lstStyle/>
                    <a:p>
                      <a:r>
                        <a:rPr lang="fr-FR" sz="1200" dirty="0">
                          <a:solidFill>
                            <a:schemeClr val="tx1"/>
                          </a:solidFill>
                        </a:rPr>
                        <a:t>Correspondant Mini-Basket auprès du Comité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63077047"/>
                  </a:ext>
                </a:extLst>
              </a:tr>
              <a:tr h="282176">
                <a:tc>
                  <a:txBody>
                    <a:bodyPr/>
                    <a:lstStyle/>
                    <a:p>
                      <a:r>
                        <a:rPr lang="fr-FR" sz="1200" dirty="0"/>
                        <a:t>Tél :                                                Fax :                                               E-mail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1668098"/>
                  </a:ext>
                </a:extLst>
              </a:tr>
              <a:tr h="282176">
                <a:tc>
                  <a:txBody>
                    <a:bodyPr/>
                    <a:lstStyle/>
                    <a:p>
                      <a:r>
                        <a:rPr lang="fr-FR" sz="1200" dirty="0"/>
                        <a:t>Nombre d’années d’existence de l’Ecole de Mini-Basket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5766615"/>
                  </a:ext>
                </a:extLst>
              </a:tr>
            </a:tbl>
          </a:graphicData>
        </a:graphic>
      </p:graphicFrame>
      <p:graphicFrame>
        <p:nvGraphicFramePr>
          <p:cNvPr id="21" name="Tableau 3">
            <a:extLst>
              <a:ext uri="{FF2B5EF4-FFF2-40B4-BE49-F238E27FC236}">
                <a16:creationId xmlns:a16="http://schemas.microsoft.com/office/drawing/2014/main" id="{CC14C5C5-F430-BB4F-AB5F-50407541157D}"/>
              </a:ext>
            </a:extLst>
          </p:cNvPr>
          <p:cNvGraphicFramePr>
            <a:graphicFrameLocks noGrp="1"/>
          </p:cNvGraphicFramePr>
          <p:nvPr>
            <p:extLst>
              <p:ext uri="{D42A27DB-BD31-4B8C-83A1-F6EECF244321}">
                <p14:modId xmlns:p14="http://schemas.microsoft.com/office/powerpoint/2010/main" val="3121864812"/>
              </p:ext>
            </p:extLst>
          </p:nvPr>
        </p:nvGraphicFramePr>
        <p:xfrm>
          <a:off x="594257" y="4408067"/>
          <a:ext cx="6371151" cy="838672"/>
        </p:xfrm>
        <a:graphic>
          <a:graphicData uri="http://schemas.openxmlformats.org/drawingml/2006/table">
            <a:tbl>
              <a:tblPr firstRow="1" bandRow="1" bandCol="1">
                <a:tableStyleId>{5C22544A-7EE6-4342-B048-85BDC9FD1C3A}</a:tableStyleId>
              </a:tblPr>
              <a:tblGrid>
                <a:gridCol w="6371151">
                  <a:extLst>
                    <a:ext uri="{9D8B030D-6E8A-4147-A177-3AD203B41FA5}">
                      <a16:colId xmlns:a16="http://schemas.microsoft.com/office/drawing/2014/main" val="1268206755"/>
                    </a:ext>
                  </a:extLst>
                </a:gridCol>
              </a:tblGrid>
              <a:tr h="243343">
                <a:tc>
                  <a:txBody>
                    <a:bodyPr/>
                    <a:lstStyle/>
                    <a:p>
                      <a:r>
                        <a:rPr lang="fr-FR" sz="1200" dirty="0">
                          <a:solidFill>
                            <a:schemeClr val="tx1"/>
                          </a:solidFill>
                        </a:rPr>
                        <a:t>Lieu d’accueil (Gymnase et Adresse)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63077047"/>
                  </a:ext>
                </a:extLst>
              </a:tr>
              <a:tr h="282176">
                <a:tc>
                  <a:txBody>
                    <a:bodyPr/>
                    <a:lstStyle/>
                    <a:p>
                      <a:r>
                        <a:rPr lang="fr-FR" sz="1200" dirty="0"/>
                        <a:t>Salle 1 :                                                              Adresse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1668098"/>
                  </a:ext>
                </a:extLst>
              </a:tr>
              <a:tr h="282176">
                <a:tc>
                  <a:txBody>
                    <a:bodyPr/>
                    <a:lstStyle/>
                    <a:p>
                      <a:r>
                        <a:rPr lang="fr-FR" sz="1200" dirty="0"/>
                        <a:t>Salle 2 :                                                              Adresse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5766615"/>
                  </a:ext>
                </a:extLst>
              </a:tr>
            </a:tbl>
          </a:graphicData>
        </a:graphic>
      </p:graphicFrame>
      <p:graphicFrame>
        <p:nvGraphicFramePr>
          <p:cNvPr id="22" name="Tableau 3">
            <a:extLst>
              <a:ext uri="{FF2B5EF4-FFF2-40B4-BE49-F238E27FC236}">
                <a16:creationId xmlns:a16="http://schemas.microsoft.com/office/drawing/2014/main" id="{44EAC3E6-B1DB-4F30-EC21-805AC5EC8731}"/>
              </a:ext>
            </a:extLst>
          </p:cNvPr>
          <p:cNvGraphicFramePr>
            <a:graphicFrameLocks noGrp="1"/>
          </p:cNvGraphicFramePr>
          <p:nvPr>
            <p:extLst>
              <p:ext uri="{D42A27DB-BD31-4B8C-83A1-F6EECF244321}">
                <p14:modId xmlns:p14="http://schemas.microsoft.com/office/powerpoint/2010/main" val="2711853362"/>
              </p:ext>
            </p:extLst>
          </p:nvPr>
        </p:nvGraphicFramePr>
        <p:xfrm>
          <a:off x="594257" y="5549382"/>
          <a:ext cx="6371151" cy="1120848"/>
        </p:xfrm>
        <a:graphic>
          <a:graphicData uri="http://schemas.openxmlformats.org/drawingml/2006/table">
            <a:tbl>
              <a:tblPr firstRow="1" bandRow="1" bandCol="1">
                <a:tableStyleId>{5C22544A-7EE6-4342-B048-85BDC9FD1C3A}</a:tableStyleId>
              </a:tblPr>
              <a:tblGrid>
                <a:gridCol w="2123717">
                  <a:extLst>
                    <a:ext uri="{9D8B030D-6E8A-4147-A177-3AD203B41FA5}">
                      <a16:colId xmlns:a16="http://schemas.microsoft.com/office/drawing/2014/main" val="1268206755"/>
                    </a:ext>
                  </a:extLst>
                </a:gridCol>
                <a:gridCol w="2123717">
                  <a:extLst>
                    <a:ext uri="{9D8B030D-6E8A-4147-A177-3AD203B41FA5}">
                      <a16:colId xmlns:a16="http://schemas.microsoft.com/office/drawing/2014/main" val="2512780673"/>
                    </a:ext>
                  </a:extLst>
                </a:gridCol>
                <a:gridCol w="2123717">
                  <a:extLst>
                    <a:ext uri="{9D8B030D-6E8A-4147-A177-3AD203B41FA5}">
                      <a16:colId xmlns:a16="http://schemas.microsoft.com/office/drawing/2014/main" val="65933817"/>
                    </a:ext>
                  </a:extLst>
                </a:gridCol>
              </a:tblGrid>
              <a:tr h="243343">
                <a:tc gridSpan="3">
                  <a:txBody>
                    <a:bodyPr/>
                    <a:lstStyle/>
                    <a:p>
                      <a:r>
                        <a:rPr lang="fr-FR" sz="1200" dirty="0">
                          <a:solidFill>
                            <a:schemeClr val="tx1"/>
                          </a:solidFill>
                        </a:rPr>
                        <a:t>Equipements sportifs &amp; Matériel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63077047"/>
                  </a:ext>
                </a:extLst>
              </a:tr>
              <a:tr h="282176">
                <a:tc>
                  <a:txBody>
                    <a:bodyPr/>
                    <a:lstStyle/>
                    <a:p>
                      <a:pPr algn="ctr"/>
                      <a:r>
                        <a:rPr lang="fr-FR" sz="1200" dirty="0"/>
                        <a:t>Terrains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200" dirty="0"/>
                        <a:t>Nombre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1668098"/>
                  </a:ext>
                </a:extLst>
              </a:tr>
              <a:tr h="282176">
                <a:tc>
                  <a:txBody>
                    <a:bodyPr/>
                    <a:lstStyle/>
                    <a:p>
                      <a:pPr algn="ctr"/>
                      <a:r>
                        <a:rPr lang="fr-FR" sz="1200" dirty="0"/>
                        <a:t>Panneaux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200" dirty="0"/>
                        <a:t>Nbr mini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200" dirty="0"/>
                        <a:t>Nbr Baby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5766615"/>
                  </a:ext>
                </a:extLst>
              </a:tr>
              <a:tr h="282176">
                <a:tc>
                  <a:txBody>
                    <a:bodyPr/>
                    <a:lstStyle/>
                    <a:p>
                      <a:pPr algn="ctr"/>
                      <a:r>
                        <a:rPr lang="fr-FR" sz="1200" dirty="0"/>
                        <a:t>Ballons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200" dirty="0"/>
                        <a:t>Nbr Taille 3 :        Nbr Taille 4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200" dirty="0"/>
                        <a:t>Nbr Taille 5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1153676"/>
                  </a:ext>
                </a:extLst>
              </a:tr>
            </a:tbl>
          </a:graphicData>
        </a:graphic>
      </p:graphicFrame>
      <p:graphicFrame>
        <p:nvGraphicFramePr>
          <p:cNvPr id="23" name="Tableau 3">
            <a:extLst>
              <a:ext uri="{FF2B5EF4-FFF2-40B4-BE49-F238E27FC236}">
                <a16:creationId xmlns:a16="http://schemas.microsoft.com/office/drawing/2014/main" id="{CA088B64-3723-4413-A285-39A415F91BB3}"/>
              </a:ext>
            </a:extLst>
          </p:cNvPr>
          <p:cNvGraphicFramePr>
            <a:graphicFrameLocks noGrp="1"/>
          </p:cNvGraphicFramePr>
          <p:nvPr>
            <p:extLst>
              <p:ext uri="{D42A27DB-BD31-4B8C-83A1-F6EECF244321}">
                <p14:modId xmlns:p14="http://schemas.microsoft.com/office/powerpoint/2010/main" val="1938765509"/>
              </p:ext>
            </p:extLst>
          </p:nvPr>
        </p:nvGraphicFramePr>
        <p:xfrm>
          <a:off x="594260" y="6971683"/>
          <a:ext cx="6371148" cy="1959520"/>
        </p:xfrm>
        <a:graphic>
          <a:graphicData uri="http://schemas.openxmlformats.org/drawingml/2006/table">
            <a:tbl>
              <a:tblPr firstRow="1" bandRow="1" bandCol="1">
                <a:tableStyleId>{5C22544A-7EE6-4342-B048-85BDC9FD1C3A}</a:tableStyleId>
              </a:tblPr>
              <a:tblGrid>
                <a:gridCol w="1061858">
                  <a:extLst>
                    <a:ext uri="{9D8B030D-6E8A-4147-A177-3AD203B41FA5}">
                      <a16:colId xmlns:a16="http://schemas.microsoft.com/office/drawing/2014/main" val="1268206755"/>
                    </a:ext>
                  </a:extLst>
                </a:gridCol>
                <a:gridCol w="1061858">
                  <a:extLst>
                    <a:ext uri="{9D8B030D-6E8A-4147-A177-3AD203B41FA5}">
                      <a16:colId xmlns:a16="http://schemas.microsoft.com/office/drawing/2014/main" val="1136825109"/>
                    </a:ext>
                  </a:extLst>
                </a:gridCol>
                <a:gridCol w="1061858">
                  <a:extLst>
                    <a:ext uri="{9D8B030D-6E8A-4147-A177-3AD203B41FA5}">
                      <a16:colId xmlns:a16="http://schemas.microsoft.com/office/drawing/2014/main" val="839507310"/>
                    </a:ext>
                  </a:extLst>
                </a:gridCol>
                <a:gridCol w="1061858">
                  <a:extLst>
                    <a:ext uri="{9D8B030D-6E8A-4147-A177-3AD203B41FA5}">
                      <a16:colId xmlns:a16="http://schemas.microsoft.com/office/drawing/2014/main" val="1704377447"/>
                    </a:ext>
                  </a:extLst>
                </a:gridCol>
                <a:gridCol w="1061858">
                  <a:extLst>
                    <a:ext uri="{9D8B030D-6E8A-4147-A177-3AD203B41FA5}">
                      <a16:colId xmlns:a16="http://schemas.microsoft.com/office/drawing/2014/main" val="539711926"/>
                    </a:ext>
                  </a:extLst>
                </a:gridCol>
                <a:gridCol w="1061858">
                  <a:extLst>
                    <a:ext uri="{9D8B030D-6E8A-4147-A177-3AD203B41FA5}">
                      <a16:colId xmlns:a16="http://schemas.microsoft.com/office/drawing/2014/main" val="1984942339"/>
                    </a:ext>
                  </a:extLst>
                </a:gridCol>
              </a:tblGrid>
              <a:tr h="243343">
                <a:tc gridSpan="6">
                  <a:txBody>
                    <a:bodyPr/>
                    <a:lstStyle/>
                    <a:p>
                      <a:r>
                        <a:rPr lang="fr-FR" sz="1200" dirty="0">
                          <a:solidFill>
                            <a:schemeClr val="tx1"/>
                          </a:solidFill>
                        </a:rPr>
                        <a:t>Logistique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63077047"/>
                  </a:ext>
                </a:extLst>
              </a:tr>
              <a:tr h="282176">
                <a:tc>
                  <a:txBody>
                    <a:bodyPr/>
                    <a:lstStyle/>
                    <a:p>
                      <a:pPr algn="ctr"/>
                      <a:r>
                        <a:rPr lang="fr-FR" sz="1200" dirty="0"/>
                        <a:t>Lieu (Salle)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dirty="0"/>
                        <a:t>Jour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dirty="0"/>
                        <a:t>Horaires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dirty="0"/>
                        <a:t>Catégories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dirty="0"/>
                        <a:t>Nbr enfants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50" dirty="0"/>
                        <a:t>Nbr entraineurs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1668098"/>
                  </a:ext>
                </a:extLst>
              </a:tr>
              <a:tr h="282176">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5766615"/>
                  </a:ext>
                </a:extLst>
              </a:tr>
              <a:tr h="282176">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2525931"/>
                  </a:ext>
                </a:extLst>
              </a:tr>
              <a:tr h="282176">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6893865"/>
                  </a:ext>
                </a:extLst>
              </a:tr>
              <a:tr h="0">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1153676"/>
                  </a:ext>
                </a:extLst>
              </a:tr>
              <a:tr h="282176">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7863792"/>
                  </a:ext>
                </a:extLst>
              </a:tr>
            </a:tbl>
          </a:graphicData>
        </a:graphic>
      </p:graphicFrame>
      <p:pic>
        <p:nvPicPr>
          <p:cNvPr id="9" name="Image 8" descr="Une image contenant logo&#10;&#10;Description générée automatiquement">
            <a:extLst>
              <a:ext uri="{FF2B5EF4-FFF2-40B4-BE49-F238E27FC236}">
                <a16:creationId xmlns:a16="http://schemas.microsoft.com/office/drawing/2014/main" id="{CF98A17E-E0F0-D422-10D8-945145A0D2A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0993" y="9107180"/>
            <a:ext cx="577091" cy="853009"/>
          </a:xfrm>
          <a:prstGeom prst="rect">
            <a:avLst/>
          </a:prstGeom>
        </p:spPr>
      </p:pic>
      <p:pic>
        <p:nvPicPr>
          <p:cNvPr id="2" name="Image 1" descr="Une image contenant basket&#10;&#10;Description générée automatiquement">
            <a:extLst>
              <a:ext uri="{FF2B5EF4-FFF2-40B4-BE49-F238E27FC236}">
                <a16:creationId xmlns:a16="http://schemas.microsoft.com/office/drawing/2014/main" id="{9937056E-3FD4-7CE7-7C53-DCD7172ABB5A}"/>
              </a:ext>
            </a:extLst>
          </p:cNvPr>
          <p:cNvPicPr>
            <a:picLocks noChangeAspect="1"/>
          </p:cNvPicPr>
          <p:nvPr/>
        </p:nvPicPr>
        <p:blipFill>
          <a:blip r:embed="rId3"/>
          <a:stretch>
            <a:fillRect/>
          </a:stretch>
        </p:blipFill>
        <p:spPr>
          <a:xfrm>
            <a:off x="8504626" y="-3946958"/>
            <a:ext cx="881516" cy="942065"/>
          </a:xfrm>
          <a:prstGeom prst="rect">
            <a:avLst/>
          </a:prstGeom>
        </p:spPr>
      </p:pic>
      <p:pic>
        <p:nvPicPr>
          <p:cNvPr id="4" name="Picture 2">
            <a:extLst>
              <a:ext uri="{FF2B5EF4-FFF2-40B4-BE49-F238E27FC236}">
                <a16:creationId xmlns:a16="http://schemas.microsoft.com/office/drawing/2014/main" id="{5C9FF4BB-7E8A-C18E-8184-DF6AE44F24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5396" y="32163"/>
            <a:ext cx="1905000"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6219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669284AA-231C-66DA-05C9-35D8D3C96E7A}"/>
              </a:ext>
            </a:extLst>
          </p:cNvPr>
          <p:cNvSpPr txBox="1"/>
          <p:nvPr/>
        </p:nvSpPr>
        <p:spPr>
          <a:xfrm>
            <a:off x="748146" y="914400"/>
            <a:ext cx="6027408" cy="338554"/>
          </a:xfrm>
          <a:prstGeom prst="rect">
            <a:avLst/>
          </a:prstGeom>
          <a:noFill/>
        </p:spPr>
        <p:txBody>
          <a:bodyPr wrap="square" rtlCol="0">
            <a:spAutoFit/>
          </a:bodyPr>
          <a:lstStyle/>
          <a:p>
            <a:r>
              <a:rPr lang="fr-FR" sz="1600" b="1" dirty="0">
                <a:solidFill>
                  <a:schemeClr val="accent2"/>
                </a:solidFill>
                <a:latin typeface="Century Gothic" panose="020B0502020202020204" pitchFamily="34" charset="0"/>
              </a:rPr>
              <a:t>Les ressources humaines de l’Ecole de Mini-Basket</a:t>
            </a:r>
          </a:p>
        </p:txBody>
      </p:sp>
      <p:sp>
        <p:nvSpPr>
          <p:cNvPr id="19" name="ZoneTexte 18">
            <a:extLst>
              <a:ext uri="{FF2B5EF4-FFF2-40B4-BE49-F238E27FC236}">
                <a16:creationId xmlns:a16="http://schemas.microsoft.com/office/drawing/2014/main" id="{8CE7FE7E-9527-9009-5608-76EFAD3FEDD8}"/>
              </a:ext>
            </a:extLst>
          </p:cNvPr>
          <p:cNvSpPr txBox="1"/>
          <p:nvPr/>
        </p:nvSpPr>
        <p:spPr>
          <a:xfrm>
            <a:off x="594261" y="9536489"/>
            <a:ext cx="6371151" cy="276999"/>
          </a:xfrm>
          <a:prstGeom prst="rect">
            <a:avLst/>
          </a:prstGeom>
          <a:noFill/>
        </p:spPr>
        <p:txBody>
          <a:bodyPr wrap="square" rtlCol="0">
            <a:spAutoFit/>
          </a:bodyPr>
          <a:lstStyle/>
          <a:p>
            <a:pPr algn="ctr"/>
            <a:r>
              <a:rPr lang="fr-FR" sz="1200" dirty="0"/>
              <a:t>- 5 - </a:t>
            </a:r>
          </a:p>
        </p:txBody>
      </p:sp>
      <p:graphicFrame>
        <p:nvGraphicFramePr>
          <p:cNvPr id="3" name="Tableau 3">
            <a:extLst>
              <a:ext uri="{FF2B5EF4-FFF2-40B4-BE49-F238E27FC236}">
                <a16:creationId xmlns:a16="http://schemas.microsoft.com/office/drawing/2014/main" id="{E8117152-2A5F-E1B3-157F-9379B48C214C}"/>
              </a:ext>
            </a:extLst>
          </p:cNvPr>
          <p:cNvGraphicFramePr>
            <a:graphicFrameLocks noGrp="1"/>
          </p:cNvGraphicFramePr>
          <p:nvPr>
            <p:extLst>
              <p:ext uri="{D42A27DB-BD31-4B8C-83A1-F6EECF244321}">
                <p14:modId xmlns:p14="http://schemas.microsoft.com/office/powerpoint/2010/main" val="2435384053"/>
              </p:ext>
            </p:extLst>
          </p:nvPr>
        </p:nvGraphicFramePr>
        <p:xfrm>
          <a:off x="594261" y="4106727"/>
          <a:ext cx="6371151" cy="1403024"/>
        </p:xfrm>
        <a:graphic>
          <a:graphicData uri="http://schemas.openxmlformats.org/drawingml/2006/table">
            <a:tbl>
              <a:tblPr firstRow="1" bandRow="1" bandCol="1">
                <a:tableStyleId>{5C22544A-7EE6-4342-B048-85BDC9FD1C3A}</a:tableStyleId>
              </a:tblPr>
              <a:tblGrid>
                <a:gridCol w="6371151">
                  <a:extLst>
                    <a:ext uri="{9D8B030D-6E8A-4147-A177-3AD203B41FA5}">
                      <a16:colId xmlns:a16="http://schemas.microsoft.com/office/drawing/2014/main" val="1268206755"/>
                    </a:ext>
                  </a:extLst>
                </a:gridCol>
              </a:tblGrid>
              <a:tr h="243343">
                <a:tc>
                  <a:txBody>
                    <a:bodyPr/>
                    <a:lstStyle/>
                    <a:p>
                      <a:r>
                        <a:rPr lang="fr-FR" sz="1200" dirty="0">
                          <a:solidFill>
                            <a:schemeClr val="tx1"/>
                          </a:solidFill>
                        </a:rPr>
                        <a:t>Responsable technique de l’Ecole de Mini-Basket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63077047"/>
                  </a:ext>
                </a:extLst>
              </a:tr>
              <a:tr h="282176">
                <a:tc>
                  <a:txBody>
                    <a:bodyPr/>
                    <a:lstStyle/>
                    <a:p>
                      <a:r>
                        <a:rPr lang="fr-FR" sz="1200" dirty="0"/>
                        <a:t>Nom :                                                              Prénom :                                                      Age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1668098"/>
                  </a:ext>
                </a:extLst>
              </a:tr>
              <a:tr h="282176">
                <a:tc>
                  <a:txBody>
                    <a:bodyPr/>
                    <a:lstStyle/>
                    <a:p>
                      <a:r>
                        <a:rPr lang="fr-FR" sz="1200" dirty="0"/>
                        <a:t>Tél :                                       E-mail :                                                  Profession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5766615"/>
                  </a:ext>
                </a:extLst>
              </a:tr>
              <a:tr h="282176">
                <a:tc>
                  <a:txBody>
                    <a:bodyPr/>
                    <a:lstStyle/>
                    <a:p>
                      <a:r>
                        <a:rPr lang="fr-FR" sz="1200" dirty="0"/>
                        <a:t>Qualification :                                                                                    Année d’obtention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1153676"/>
                  </a:ext>
                </a:extLst>
              </a:tr>
              <a:tr h="282176">
                <a:tc>
                  <a:txBody>
                    <a:bodyPr/>
                    <a:lstStyle/>
                    <a:p>
                      <a:pPr algn="ctr"/>
                      <a:r>
                        <a:rPr lang="fr-FR" sz="1200" dirty="0"/>
                        <a:t>          Joindre la photocopie du diplôme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7863792"/>
                  </a:ext>
                </a:extLst>
              </a:tr>
            </a:tbl>
          </a:graphicData>
        </a:graphic>
      </p:graphicFrame>
      <p:graphicFrame>
        <p:nvGraphicFramePr>
          <p:cNvPr id="21" name="Tableau 3">
            <a:extLst>
              <a:ext uri="{FF2B5EF4-FFF2-40B4-BE49-F238E27FC236}">
                <a16:creationId xmlns:a16="http://schemas.microsoft.com/office/drawing/2014/main" id="{CC14C5C5-F430-BB4F-AB5F-50407541157D}"/>
              </a:ext>
            </a:extLst>
          </p:cNvPr>
          <p:cNvGraphicFramePr>
            <a:graphicFrameLocks noGrp="1"/>
          </p:cNvGraphicFramePr>
          <p:nvPr>
            <p:extLst>
              <p:ext uri="{D42A27DB-BD31-4B8C-83A1-F6EECF244321}">
                <p14:modId xmlns:p14="http://schemas.microsoft.com/office/powerpoint/2010/main" val="4128358310"/>
              </p:ext>
            </p:extLst>
          </p:nvPr>
        </p:nvGraphicFramePr>
        <p:xfrm>
          <a:off x="576274" y="5800426"/>
          <a:ext cx="6371151" cy="838672"/>
        </p:xfrm>
        <a:graphic>
          <a:graphicData uri="http://schemas.openxmlformats.org/drawingml/2006/table">
            <a:tbl>
              <a:tblPr firstRow="1" bandRow="1" bandCol="1">
                <a:tableStyleId>{5C22544A-7EE6-4342-B048-85BDC9FD1C3A}</a:tableStyleId>
              </a:tblPr>
              <a:tblGrid>
                <a:gridCol w="6371151">
                  <a:extLst>
                    <a:ext uri="{9D8B030D-6E8A-4147-A177-3AD203B41FA5}">
                      <a16:colId xmlns:a16="http://schemas.microsoft.com/office/drawing/2014/main" val="1268206755"/>
                    </a:ext>
                  </a:extLst>
                </a:gridCol>
              </a:tblGrid>
              <a:tr h="243343">
                <a:tc>
                  <a:txBody>
                    <a:bodyPr/>
                    <a:lstStyle/>
                    <a:p>
                      <a:r>
                        <a:rPr lang="fr-FR" sz="1200" dirty="0">
                          <a:solidFill>
                            <a:schemeClr val="tx1"/>
                          </a:solidFill>
                        </a:rPr>
                        <a:t>Responsable administratif de l’Ecole de Mini-Basket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63077047"/>
                  </a:ext>
                </a:extLst>
              </a:tr>
              <a:tr h="282176">
                <a:tc>
                  <a:txBody>
                    <a:bodyPr/>
                    <a:lstStyle/>
                    <a:p>
                      <a:r>
                        <a:rPr lang="fr-FR" sz="1200" dirty="0"/>
                        <a:t>Nom :                                                              Prénom :                                                      Age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1668098"/>
                  </a:ext>
                </a:extLst>
              </a:tr>
              <a:tr h="282176">
                <a:tc>
                  <a:txBody>
                    <a:bodyPr/>
                    <a:lstStyle/>
                    <a:p>
                      <a:r>
                        <a:rPr lang="fr-FR" sz="1200" dirty="0"/>
                        <a:t>Tél :                                       E-mail :                                                  Profession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5766615"/>
                  </a:ext>
                </a:extLst>
              </a:tr>
            </a:tbl>
          </a:graphicData>
        </a:graphic>
      </p:graphicFrame>
      <p:graphicFrame>
        <p:nvGraphicFramePr>
          <p:cNvPr id="22" name="Tableau 3">
            <a:extLst>
              <a:ext uri="{FF2B5EF4-FFF2-40B4-BE49-F238E27FC236}">
                <a16:creationId xmlns:a16="http://schemas.microsoft.com/office/drawing/2014/main" id="{44EAC3E6-B1DB-4F30-EC21-805AC5EC8731}"/>
              </a:ext>
            </a:extLst>
          </p:cNvPr>
          <p:cNvGraphicFramePr>
            <a:graphicFrameLocks noGrp="1"/>
          </p:cNvGraphicFramePr>
          <p:nvPr>
            <p:extLst>
              <p:ext uri="{D42A27DB-BD31-4B8C-83A1-F6EECF244321}">
                <p14:modId xmlns:p14="http://schemas.microsoft.com/office/powerpoint/2010/main" val="1603694875"/>
              </p:ext>
            </p:extLst>
          </p:nvPr>
        </p:nvGraphicFramePr>
        <p:xfrm>
          <a:off x="576274" y="6898260"/>
          <a:ext cx="6371152" cy="2355760"/>
        </p:xfrm>
        <a:graphic>
          <a:graphicData uri="http://schemas.openxmlformats.org/drawingml/2006/table">
            <a:tbl>
              <a:tblPr firstRow="1" bandRow="1" bandCol="1">
                <a:tableStyleId>{5C22544A-7EE6-4342-B048-85BDC9FD1C3A}</a:tableStyleId>
              </a:tblPr>
              <a:tblGrid>
                <a:gridCol w="1592788">
                  <a:extLst>
                    <a:ext uri="{9D8B030D-6E8A-4147-A177-3AD203B41FA5}">
                      <a16:colId xmlns:a16="http://schemas.microsoft.com/office/drawing/2014/main" val="1268206755"/>
                    </a:ext>
                  </a:extLst>
                </a:gridCol>
                <a:gridCol w="1592788">
                  <a:extLst>
                    <a:ext uri="{9D8B030D-6E8A-4147-A177-3AD203B41FA5}">
                      <a16:colId xmlns:a16="http://schemas.microsoft.com/office/drawing/2014/main" val="2512780673"/>
                    </a:ext>
                  </a:extLst>
                </a:gridCol>
                <a:gridCol w="2114294">
                  <a:extLst>
                    <a:ext uri="{9D8B030D-6E8A-4147-A177-3AD203B41FA5}">
                      <a16:colId xmlns:a16="http://schemas.microsoft.com/office/drawing/2014/main" val="65933817"/>
                    </a:ext>
                  </a:extLst>
                </a:gridCol>
                <a:gridCol w="1071282">
                  <a:extLst>
                    <a:ext uri="{9D8B030D-6E8A-4147-A177-3AD203B41FA5}">
                      <a16:colId xmlns:a16="http://schemas.microsoft.com/office/drawing/2014/main" val="2797113991"/>
                    </a:ext>
                  </a:extLst>
                </a:gridCol>
              </a:tblGrid>
              <a:tr h="243343">
                <a:tc gridSpan="4">
                  <a:txBody>
                    <a:bodyPr/>
                    <a:lstStyle/>
                    <a:p>
                      <a:r>
                        <a:rPr lang="fr-FR" sz="1200" dirty="0">
                          <a:solidFill>
                            <a:schemeClr val="tx1"/>
                          </a:solidFill>
                        </a:rPr>
                        <a:t>Equipe d’encadrement (intégralité de l’équipe : parents, BF jeunes, BF enfants, assistant)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63077047"/>
                  </a:ext>
                </a:extLst>
              </a:tr>
              <a:tr h="282176">
                <a:tc>
                  <a:txBody>
                    <a:bodyPr/>
                    <a:lstStyle/>
                    <a:p>
                      <a:pPr algn="ctr"/>
                      <a:r>
                        <a:rPr lang="fr-FR" sz="1200" dirty="0"/>
                        <a:t>NOM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dirty="0"/>
                        <a:t>Prénom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dirty="0"/>
                        <a:t>QUALIFICATION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dirty="0"/>
                        <a:t>Nbr d’années d’expérience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1668098"/>
                  </a:ext>
                </a:extLst>
              </a:tr>
              <a:tr h="282176">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5766615"/>
                  </a:ext>
                </a:extLst>
              </a:tr>
              <a:tr h="282176">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1153676"/>
                  </a:ext>
                </a:extLst>
              </a:tr>
              <a:tr h="0">
                <a:tc>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3881286"/>
                  </a:ext>
                </a:extLst>
              </a:tr>
              <a:tr h="282176">
                <a:tc>
                  <a:txBody>
                    <a:bodyPr/>
                    <a:lstStyle/>
                    <a:p>
                      <a:pPr algn="ct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6514083"/>
                  </a:ext>
                </a:extLst>
              </a:tr>
              <a:tr h="282176">
                <a:tc>
                  <a:txBody>
                    <a:bodyPr/>
                    <a:lstStyle/>
                    <a:p>
                      <a:pPr algn="ct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4046644"/>
                  </a:ext>
                </a:extLst>
              </a:tr>
              <a:tr h="282176">
                <a:tc>
                  <a:txBody>
                    <a:bodyPr/>
                    <a:lstStyle/>
                    <a:p>
                      <a:pPr algn="ct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0474863"/>
                  </a:ext>
                </a:extLst>
              </a:tr>
            </a:tbl>
          </a:graphicData>
        </a:graphic>
      </p:graphicFrame>
      <p:sp>
        <p:nvSpPr>
          <p:cNvPr id="9" name="Flèche vers la droite 8">
            <a:extLst>
              <a:ext uri="{FF2B5EF4-FFF2-40B4-BE49-F238E27FC236}">
                <a16:creationId xmlns:a16="http://schemas.microsoft.com/office/drawing/2014/main" id="{73BE7E5F-C40C-5251-9EE0-8A2B79A8C115}"/>
              </a:ext>
            </a:extLst>
          </p:cNvPr>
          <p:cNvSpPr/>
          <p:nvPr/>
        </p:nvSpPr>
        <p:spPr>
          <a:xfrm>
            <a:off x="2546749" y="5336751"/>
            <a:ext cx="278295" cy="7232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0" name="Tableau 3">
            <a:extLst>
              <a:ext uri="{FF2B5EF4-FFF2-40B4-BE49-F238E27FC236}">
                <a16:creationId xmlns:a16="http://schemas.microsoft.com/office/drawing/2014/main" id="{06D65EB3-0E22-26C8-F37F-59782456CC98}"/>
              </a:ext>
            </a:extLst>
          </p:cNvPr>
          <p:cNvGraphicFramePr>
            <a:graphicFrameLocks noGrp="1"/>
          </p:cNvGraphicFramePr>
          <p:nvPr>
            <p:extLst>
              <p:ext uri="{D42A27DB-BD31-4B8C-83A1-F6EECF244321}">
                <p14:modId xmlns:p14="http://schemas.microsoft.com/office/powerpoint/2010/main" val="1612811745"/>
              </p:ext>
            </p:extLst>
          </p:nvPr>
        </p:nvGraphicFramePr>
        <p:xfrm>
          <a:off x="594261" y="2997372"/>
          <a:ext cx="6371151" cy="838672"/>
        </p:xfrm>
        <a:graphic>
          <a:graphicData uri="http://schemas.openxmlformats.org/drawingml/2006/table">
            <a:tbl>
              <a:tblPr firstRow="1" bandRow="1" bandCol="1">
                <a:tableStyleId>{5C22544A-7EE6-4342-B048-85BDC9FD1C3A}</a:tableStyleId>
              </a:tblPr>
              <a:tblGrid>
                <a:gridCol w="2123717">
                  <a:extLst>
                    <a:ext uri="{9D8B030D-6E8A-4147-A177-3AD203B41FA5}">
                      <a16:colId xmlns:a16="http://schemas.microsoft.com/office/drawing/2014/main" val="1268206755"/>
                    </a:ext>
                  </a:extLst>
                </a:gridCol>
                <a:gridCol w="2123717">
                  <a:extLst>
                    <a:ext uri="{9D8B030D-6E8A-4147-A177-3AD203B41FA5}">
                      <a16:colId xmlns:a16="http://schemas.microsoft.com/office/drawing/2014/main" val="2044715346"/>
                    </a:ext>
                  </a:extLst>
                </a:gridCol>
                <a:gridCol w="2123717">
                  <a:extLst>
                    <a:ext uri="{9D8B030D-6E8A-4147-A177-3AD203B41FA5}">
                      <a16:colId xmlns:a16="http://schemas.microsoft.com/office/drawing/2014/main" val="2582017250"/>
                    </a:ext>
                  </a:extLst>
                </a:gridCol>
              </a:tblGrid>
              <a:tr h="243343">
                <a:tc gridSpan="3">
                  <a:txBody>
                    <a:bodyPr/>
                    <a:lstStyle/>
                    <a:p>
                      <a:r>
                        <a:rPr lang="fr-FR" sz="1200" dirty="0">
                          <a:solidFill>
                            <a:schemeClr val="tx1"/>
                          </a:solidFill>
                        </a:rPr>
                        <a:t>Evolution de l’effectif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63077047"/>
                  </a:ext>
                </a:extLst>
              </a:tr>
              <a:tr h="282176">
                <a:tc>
                  <a:txBody>
                    <a:bodyPr/>
                    <a:lstStyle/>
                    <a:p>
                      <a:pPr algn="ctr"/>
                      <a:r>
                        <a:rPr lang="fr-FR" sz="1200" dirty="0"/>
                        <a:t>Année N-2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dirty="0"/>
                        <a:t>Année N-1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dirty="0"/>
                        <a:t>Année 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1668098"/>
                  </a:ext>
                </a:extLst>
              </a:tr>
              <a:tr h="282176">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5766615"/>
                  </a:ext>
                </a:extLst>
              </a:tr>
            </a:tbl>
          </a:graphicData>
        </a:graphic>
      </p:graphicFrame>
      <p:graphicFrame>
        <p:nvGraphicFramePr>
          <p:cNvPr id="11" name="Tableau 3">
            <a:extLst>
              <a:ext uri="{FF2B5EF4-FFF2-40B4-BE49-F238E27FC236}">
                <a16:creationId xmlns:a16="http://schemas.microsoft.com/office/drawing/2014/main" id="{80CC54FF-3DD9-B55F-D689-06374332B74D}"/>
              </a:ext>
            </a:extLst>
          </p:cNvPr>
          <p:cNvGraphicFramePr>
            <a:graphicFrameLocks noGrp="1"/>
          </p:cNvGraphicFramePr>
          <p:nvPr>
            <p:extLst>
              <p:ext uri="{D42A27DB-BD31-4B8C-83A1-F6EECF244321}">
                <p14:modId xmlns:p14="http://schemas.microsoft.com/office/powerpoint/2010/main" val="255944409"/>
              </p:ext>
            </p:extLst>
          </p:nvPr>
        </p:nvGraphicFramePr>
        <p:xfrm>
          <a:off x="576274" y="1537954"/>
          <a:ext cx="6371145" cy="1120848"/>
        </p:xfrm>
        <a:graphic>
          <a:graphicData uri="http://schemas.openxmlformats.org/drawingml/2006/table">
            <a:tbl>
              <a:tblPr firstRow="1" bandRow="1" bandCol="1">
                <a:tableStyleId>{5C22544A-7EE6-4342-B048-85BDC9FD1C3A}</a:tableStyleId>
              </a:tblPr>
              <a:tblGrid>
                <a:gridCol w="641206">
                  <a:extLst>
                    <a:ext uri="{9D8B030D-6E8A-4147-A177-3AD203B41FA5}">
                      <a16:colId xmlns:a16="http://schemas.microsoft.com/office/drawing/2014/main" val="1268206755"/>
                    </a:ext>
                  </a:extLst>
                </a:gridCol>
                <a:gridCol w="424743">
                  <a:extLst>
                    <a:ext uri="{9D8B030D-6E8A-4147-A177-3AD203B41FA5}">
                      <a16:colId xmlns:a16="http://schemas.microsoft.com/office/drawing/2014/main" val="4191330752"/>
                    </a:ext>
                  </a:extLst>
                </a:gridCol>
                <a:gridCol w="399013">
                  <a:extLst>
                    <a:ext uri="{9D8B030D-6E8A-4147-A177-3AD203B41FA5}">
                      <a16:colId xmlns:a16="http://schemas.microsoft.com/office/drawing/2014/main" val="2199818330"/>
                    </a:ext>
                  </a:extLst>
                </a:gridCol>
                <a:gridCol w="369455">
                  <a:extLst>
                    <a:ext uri="{9D8B030D-6E8A-4147-A177-3AD203B41FA5}">
                      <a16:colId xmlns:a16="http://schemas.microsoft.com/office/drawing/2014/main" val="3812260977"/>
                    </a:ext>
                  </a:extLst>
                </a:gridCol>
                <a:gridCol w="314036">
                  <a:extLst>
                    <a:ext uri="{9D8B030D-6E8A-4147-A177-3AD203B41FA5}">
                      <a16:colId xmlns:a16="http://schemas.microsoft.com/office/drawing/2014/main" val="1146005335"/>
                    </a:ext>
                  </a:extLst>
                </a:gridCol>
                <a:gridCol w="378691">
                  <a:extLst>
                    <a:ext uri="{9D8B030D-6E8A-4147-A177-3AD203B41FA5}">
                      <a16:colId xmlns:a16="http://schemas.microsoft.com/office/drawing/2014/main" val="813596627"/>
                    </a:ext>
                  </a:extLst>
                </a:gridCol>
                <a:gridCol w="446057">
                  <a:extLst>
                    <a:ext uri="{9D8B030D-6E8A-4147-A177-3AD203B41FA5}">
                      <a16:colId xmlns:a16="http://schemas.microsoft.com/office/drawing/2014/main" val="3189971166"/>
                    </a:ext>
                  </a:extLst>
                </a:gridCol>
                <a:gridCol w="424743">
                  <a:extLst>
                    <a:ext uri="{9D8B030D-6E8A-4147-A177-3AD203B41FA5}">
                      <a16:colId xmlns:a16="http://schemas.microsoft.com/office/drawing/2014/main" val="4230384640"/>
                    </a:ext>
                  </a:extLst>
                </a:gridCol>
                <a:gridCol w="424743">
                  <a:extLst>
                    <a:ext uri="{9D8B030D-6E8A-4147-A177-3AD203B41FA5}">
                      <a16:colId xmlns:a16="http://schemas.microsoft.com/office/drawing/2014/main" val="3409385747"/>
                    </a:ext>
                  </a:extLst>
                </a:gridCol>
                <a:gridCol w="424743">
                  <a:extLst>
                    <a:ext uri="{9D8B030D-6E8A-4147-A177-3AD203B41FA5}">
                      <a16:colId xmlns:a16="http://schemas.microsoft.com/office/drawing/2014/main" val="3466403685"/>
                    </a:ext>
                  </a:extLst>
                </a:gridCol>
                <a:gridCol w="424743">
                  <a:extLst>
                    <a:ext uri="{9D8B030D-6E8A-4147-A177-3AD203B41FA5}">
                      <a16:colId xmlns:a16="http://schemas.microsoft.com/office/drawing/2014/main" val="737252380"/>
                    </a:ext>
                  </a:extLst>
                </a:gridCol>
                <a:gridCol w="424743">
                  <a:extLst>
                    <a:ext uri="{9D8B030D-6E8A-4147-A177-3AD203B41FA5}">
                      <a16:colId xmlns:a16="http://schemas.microsoft.com/office/drawing/2014/main" val="672980442"/>
                    </a:ext>
                  </a:extLst>
                </a:gridCol>
                <a:gridCol w="424743">
                  <a:extLst>
                    <a:ext uri="{9D8B030D-6E8A-4147-A177-3AD203B41FA5}">
                      <a16:colId xmlns:a16="http://schemas.microsoft.com/office/drawing/2014/main" val="1075518046"/>
                    </a:ext>
                  </a:extLst>
                </a:gridCol>
                <a:gridCol w="424743">
                  <a:extLst>
                    <a:ext uri="{9D8B030D-6E8A-4147-A177-3AD203B41FA5}">
                      <a16:colId xmlns:a16="http://schemas.microsoft.com/office/drawing/2014/main" val="1029773748"/>
                    </a:ext>
                  </a:extLst>
                </a:gridCol>
                <a:gridCol w="424743">
                  <a:extLst>
                    <a:ext uri="{9D8B030D-6E8A-4147-A177-3AD203B41FA5}">
                      <a16:colId xmlns:a16="http://schemas.microsoft.com/office/drawing/2014/main" val="2573793852"/>
                    </a:ext>
                  </a:extLst>
                </a:gridCol>
              </a:tblGrid>
              <a:tr h="243343">
                <a:tc gridSpan="15">
                  <a:txBody>
                    <a:bodyPr/>
                    <a:lstStyle/>
                    <a:p>
                      <a:r>
                        <a:rPr lang="fr-FR" sz="1200" dirty="0">
                          <a:solidFill>
                            <a:schemeClr val="tx1"/>
                          </a:solidFill>
                        </a:rPr>
                        <a:t>Effectif de l’Ecole de Mini-Basket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63077047"/>
                  </a:ext>
                </a:extLst>
              </a:tr>
              <a:tr h="282176">
                <a:tc rowSpan="3">
                  <a:txBody>
                    <a:bodyPr/>
                    <a:lstStyle/>
                    <a:p>
                      <a:pPr algn="ctr"/>
                      <a:r>
                        <a:rPr lang="fr-FR" sz="1200" dirty="0"/>
                        <a:t>SAISON ACTUELLE</a:t>
                      </a: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7">
                  <a:txBody>
                    <a:bodyPr/>
                    <a:lstStyle/>
                    <a:p>
                      <a:pPr algn="ctr"/>
                      <a:r>
                        <a:rPr lang="fr-FR" sz="1200" dirty="0"/>
                        <a:t>Nombre de garçons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7">
                  <a:txBody>
                    <a:bodyPr/>
                    <a:lstStyle/>
                    <a:p>
                      <a:pPr algn="ctr"/>
                      <a:r>
                        <a:rPr lang="fr-FR" sz="1200" dirty="0"/>
                        <a:t>Nombre de filles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1668098"/>
                  </a:ext>
                </a:extLst>
              </a:tr>
              <a:tr h="282176">
                <a:tc vMerge="1">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900" dirty="0"/>
                        <a:t>U11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900" dirty="0"/>
                        <a:t>U10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900" dirty="0"/>
                        <a:t>U9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900" dirty="0"/>
                        <a:t>U8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900" dirty="0"/>
                        <a:t>U7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900" dirty="0"/>
                        <a:t>U6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900" dirty="0"/>
                        <a:t>U5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900" dirty="0"/>
                        <a:t>U11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900" dirty="0"/>
                        <a:t>U10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900" dirty="0"/>
                        <a:t>U9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900" dirty="0"/>
                        <a:t>U8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900" dirty="0"/>
                        <a:t>U7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900" dirty="0"/>
                        <a:t>U6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900" dirty="0"/>
                        <a:t>U5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5766615"/>
                  </a:ext>
                </a:extLst>
              </a:tr>
              <a:tr h="282176">
                <a:tc vMerge="1">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1153676"/>
                  </a:ext>
                </a:extLst>
              </a:tr>
            </a:tbl>
          </a:graphicData>
        </a:graphic>
      </p:graphicFrame>
      <p:pic>
        <p:nvPicPr>
          <p:cNvPr id="13" name="Image 12" descr="Une image contenant logo&#10;&#10;Description générée automatiquement">
            <a:extLst>
              <a:ext uri="{FF2B5EF4-FFF2-40B4-BE49-F238E27FC236}">
                <a16:creationId xmlns:a16="http://schemas.microsoft.com/office/drawing/2014/main" id="{C46C546F-BA34-1D97-CBAF-045493965B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98463" y="9354217"/>
            <a:ext cx="577091" cy="853009"/>
          </a:xfrm>
          <a:prstGeom prst="rect">
            <a:avLst/>
          </a:prstGeom>
        </p:spPr>
      </p:pic>
      <p:pic>
        <p:nvPicPr>
          <p:cNvPr id="14" name="Image 13" descr="Une image contenant basket&#10;&#10;Description générée automatiquement">
            <a:extLst>
              <a:ext uri="{FF2B5EF4-FFF2-40B4-BE49-F238E27FC236}">
                <a16:creationId xmlns:a16="http://schemas.microsoft.com/office/drawing/2014/main" id="{E9E283FC-D168-1EA1-9622-93FED203EC91}"/>
              </a:ext>
            </a:extLst>
          </p:cNvPr>
          <p:cNvPicPr>
            <a:picLocks noChangeAspect="1"/>
          </p:cNvPicPr>
          <p:nvPr/>
        </p:nvPicPr>
        <p:blipFill>
          <a:blip r:embed="rId3"/>
          <a:stretch>
            <a:fillRect/>
          </a:stretch>
        </p:blipFill>
        <p:spPr>
          <a:xfrm>
            <a:off x="5906568" y="495588"/>
            <a:ext cx="881516" cy="942065"/>
          </a:xfrm>
          <a:prstGeom prst="rect">
            <a:avLst/>
          </a:prstGeom>
        </p:spPr>
      </p:pic>
      <p:pic>
        <p:nvPicPr>
          <p:cNvPr id="2" name="Image 1" descr="Une image contenant basket&#10;&#10;Description générée automatiquement">
            <a:extLst>
              <a:ext uri="{FF2B5EF4-FFF2-40B4-BE49-F238E27FC236}">
                <a16:creationId xmlns:a16="http://schemas.microsoft.com/office/drawing/2014/main" id="{D16FB60A-8BC9-22A7-425B-ADC559738752}"/>
              </a:ext>
            </a:extLst>
          </p:cNvPr>
          <p:cNvPicPr>
            <a:picLocks noChangeAspect="1"/>
          </p:cNvPicPr>
          <p:nvPr/>
        </p:nvPicPr>
        <p:blipFill>
          <a:blip r:embed="rId3"/>
          <a:stretch>
            <a:fillRect/>
          </a:stretch>
        </p:blipFill>
        <p:spPr>
          <a:xfrm>
            <a:off x="8902284" y="-3853617"/>
            <a:ext cx="803601" cy="942065"/>
          </a:xfrm>
          <a:prstGeom prst="rect">
            <a:avLst/>
          </a:prstGeom>
        </p:spPr>
      </p:pic>
      <p:pic>
        <p:nvPicPr>
          <p:cNvPr id="4" name="Picture 2">
            <a:extLst>
              <a:ext uri="{FF2B5EF4-FFF2-40B4-BE49-F238E27FC236}">
                <a16:creationId xmlns:a16="http://schemas.microsoft.com/office/drawing/2014/main" id="{A65C5E12-6548-3B2B-1E87-BAE69E5CF8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3054" y="102037"/>
            <a:ext cx="1736621"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3233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669284AA-231C-66DA-05C9-35D8D3C96E7A}"/>
              </a:ext>
            </a:extLst>
          </p:cNvPr>
          <p:cNvSpPr txBox="1"/>
          <p:nvPr/>
        </p:nvSpPr>
        <p:spPr>
          <a:xfrm>
            <a:off x="748146" y="914400"/>
            <a:ext cx="4052454" cy="338554"/>
          </a:xfrm>
          <a:prstGeom prst="rect">
            <a:avLst/>
          </a:prstGeom>
          <a:noFill/>
        </p:spPr>
        <p:txBody>
          <a:bodyPr wrap="square" rtlCol="0">
            <a:spAutoFit/>
          </a:bodyPr>
          <a:lstStyle/>
          <a:p>
            <a:r>
              <a:rPr lang="fr-FR" sz="1600" b="1" dirty="0">
                <a:solidFill>
                  <a:schemeClr val="accent2"/>
                </a:solidFill>
                <a:latin typeface="Century Gothic" panose="020B0502020202020204" pitchFamily="34" charset="0"/>
              </a:rPr>
              <a:t>L’activité sportive </a:t>
            </a:r>
          </a:p>
        </p:txBody>
      </p:sp>
      <p:sp>
        <p:nvSpPr>
          <p:cNvPr id="19" name="ZoneTexte 18">
            <a:extLst>
              <a:ext uri="{FF2B5EF4-FFF2-40B4-BE49-F238E27FC236}">
                <a16:creationId xmlns:a16="http://schemas.microsoft.com/office/drawing/2014/main" id="{8CE7FE7E-9527-9009-5608-76EFAD3FEDD8}"/>
              </a:ext>
            </a:extLst>
          </p:cNvPr>
          <p:cNvSpPr txBox="1"/>
          <p:nvPr/>
        </p:nvSpPr>
        <p:spPr>
          <a:xfrm>
            <a:off x="594261" y="9536489"/>
            <a:ext cx="6371151" cy="276999"/>
          </a:xfrm>
          <a:prstGeom prst="rect">
            <a:avLst/>
          </a:prstGeom>
          <a:noFill/>
        </p:spPr>
        <p:txBody>
          <a:bodyPr wrap="square" rtlCol="0">
            <a:spAutoFit/>
          </a:bodyPr>
          <a:lstStyle/>
          <a:p>
            <a:pPr algn="ctr"/>
            <a:r>
              <a:rPr lang="fr-FR" sz="1200" dirty="0"/>
              <a:t>- 6 - </a:t>
            </a:r>
          </a:p>
        </p:txBody>
      </p:sp>
      <p:graphicFrame>
        <p:nvGraphicFramePr>
          <p:cNvPr id="3" name="Tableau 3">
            <a:extLst>
              <a:ext uri="{FF2B5EF4-FFF2-40B4-BE49-F238E27FC236}">
                <a16:creationId xmlns:a16="http://schemas.microsoft.com/office/drawing/2014/main" id="{E8117152-2A5F-E1B3-157F-9379B48C214C}"/>
              </a:ext>
            </a:extLst>
          </p:cNvPr>
          <p:cNvGraphicFramePr>
            <a:graphicFrameLocks noGrp="1"/>
          </p:cNvGraphicFramePr>
          <p:nvPr>
            <p:extLst>
              <p:ext uri="{D42A27DB-BD31-4B8C-83A1-F6EECF244321}">
                <p14:modId xmlns:p14="http://schemas.microsoft.com/office/powerpoint/2010/main" val="3723170499"/>
              </p:ext>
            </p:extLst>
          </p:nvPr>
        </p:nvGraphicFramePr>
        <p:xfrm>
          <a:off x="594261" y="1561085"/>
          <a:ext cx="6371151" cy="1685200"/>
        </p:xfrm>
        <a:graphic>
          <a:graphicData uri="http://schemas.openxmlformats.org/drawingml/2006/table">
            <a:tbl>
              <a:tblPr firstRow="1" bandRow="1" bandCol="1">
                <a:tableStyleId>{5C22544A-7EE6-4342-B048-85BDC9FD1C3A}</a:tableStyleId>
              </a:tblPr>
              <a:tblGrid>
                <a:gridCol w="6371151">
                  <a:extLst>
                    <a:ext uri="{9D8B030D-6E8A-4147-A177-3AD203B41FA5}">
                      <a16:colId xmlns:a16="http://schemas.microsoft.com/office/drawing/2014/main" val="1268206755"/>
                    </a:ext>
                  </a:extLst>
                </a:gridCol>
              </a:tblGrid>
              <a:tr h="243343">
                <a:tc>
                  <a:txBody>
                    <a:bodyPr/>
                    <a:lstStyle/>
                    <a:p>
                      <a:r>
                        <a:rPr lang="fr-FR" sz="1200" dirty="0">
                          <a:solidFill>
                            <a:schemeClr val="tx1"/>
                          </a:solidFill>
                        </a:rPr>
                        <a:t>Calendrier annuel d’activités (joindre les documents correspondants)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63077047"/>
                  </a:ext>
                </a:extLst>
              </a:tr>
              <a:tr h="282176">
                <a:tc>
                  <a:txBody>
                    <a:bodyPr/>
                    <a:lstStyle/>
                    <a:p>
                      <a:r>
                        <a:rPr lang="fr-FR" sz="1200" dirty="0"/>
                        <a:t>Participation à la fête nationale du Mini-Basket                                                  Oui                  Non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1668098"/>
                  </a:ext>
                </a:extLst>
              </a:tr>
              <a:tr h="282176">
                <a:tc>
                  <a:txBody>
                    <a:bodyPr/>
                    <a:lstStyle/>
                    <a:p>
                      <a:r>
                        <a:rPr lang="fr-FR" sz="1200" dirty="0"/>
                        <a:t>Participation aux rencontres et plateaux organisés par le Comité                    Oui                  Non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5766615"/>
                  </a:ext>
                </a:extLst>
              </a:tr>
              <a:tr h="282176">
                <a:tc>
                  <a:txBody>
                    <a:bodyPr/>
                    <a:lstStyle/>
                    <a:p>
                      <a:r>
                        <a:rPr lang="fr-FR" sz="1200" dirty="0"/>
                        <a:t>Organisation du Challenge Benjamin(e)s                                                               Oui                  Non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1153676"/>
                  </a:ext>
                </a:extLst>
              </a:tr>
              <a:tr h="282176">
                <a:tc>
                  <a:txBody>
                    <a:bodyPr/>
                    <a:lstStyle/>
                    <a:p>
                      <a:r>
                        <a:rPr lang="fr-FR" sz="1200" dirty="0"/>
                        <a:t>Participation au Forum Départemental du Mini-Basket                                      Oui                  Non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7863792"/>
                  </a:ext>
                </a:extLst>
              </a:tr>
              <a:tr h="282176">
                <a:tc>
                  <a:txBody>
                    <a:bodyPr/>
                    <a:lstStyle/>
                    <a:p>
                      <a:r>
                        <a:rPr lang="fr-FR" sz="1200" dirty="0"/>
                        <a:t>Stages internes                                                                                                          Oui                  Non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8358191"/>
                  </a:ext>
                </a:extLst>
              </a:tr>
            </a:tbl>
          </a:graphicData>
        </a:graphic>
      </p:graphicFrame>
      <p:graphicFrame>
        <p:nvGraphicFramePr>
          <p:cNvPr id="22" name="Tableau 3">
            <a:extLst>
              <a:ext uri="{FF2B5EF4-FFF2-40B4-BE49-F238E27FC236}">
                <a16:creationId xmlns:a16="http://schemas.microsoft.com/office/drawing/2014/main" id="{44EAC3E6-B1DB-4F30-EC21-805AC5EC8731}"/>
              </a:ext>
            </a:extLst>
          </p:cNvPr>
          <p:cNvGraphicFramePr>
            <a:graphicFrameLocks noGrp="1"/>
          </p:cNvGraphicFramePr>
          <p:nvPr>
            <p:extLst>
              <p:ext uri="{D42A27DB-BD31-4B8C-83A1-F6EECF244321}">
                <p14:modId xmlns:p14="http://schemas.microsoft.com/office/powerpoint/2010/main" val="2610406125"/>
              </p:ext>
            </p:extLst>
          </p:nvPr>
        </p:nvGraphicFramePr>
        <p:xfrm>
          <a:off x="594256" y="3243556"/>
          <a:ext cx="6371152" cy="2150256"/>
        </p:xfrm>
        <a:graphic>
          <a:graphicData uri="http://schemas.openxmlformats.org/drawingml/2006/table">
            <a:tbl>
              <a:tblPr firstRow="1" bandRow="1" bandCol="1">
                <a:tableStyleId>{5C22544A-7EE6-4342-B048-85BDC9FD1C3A}</a:tableStyleId>
              </a:tblPr>
              <a:tblGrid>
                <a:gridCol w="1443262">
                  <a:extLst>
                    <a:ext uri="{9D8B030D-6E8A-4147-A177-3AD203B41FA5}">
                      <a16:colId xmlns:a16="http://schemas.microsoft.com/office/drawing/2014/main" val="1268206755"/>
                    </a:ext>
                  </a:extLst>
                </a:gridCol>
                <a:gridCol w="1401417">
                  <a:extLst>
                    <a:ext uri="{9D8B030D-6E8A-4147-A177-3AD203B41FA5}">
                      <a16:colId xmlns:a16="http://schemas.microsoft.com/office/drawing/2014/main" val="2512780673"/>
                    </a:ext>
                  </a:extLst>
                </a:gridCol>
                <a:gridCol w="2425148">
                  <a:extLst>
                    <a:ext uri="{9D8B030D-6E8A-4147-A177-3AD203B41FA5}">
                      <a16:colId xmlns:a16="http://schemas.microsoft.com/office/drawing/2014/main" val="65933817"/>
                    </a:ext>
                  </a:extLst>
                </a:gridCol>
                <a:gridCol w="1101325">
                  <a:extLst>
                    <a:ext uri="{9D8B030D-6E8A-4147-A177-3AD203B41FA5}">
                      <a16:colId xmlns:a16="http://schemas.microsoft.com/office/drawing/2014/main" val="3241789174"/>
                    </a:ext>
                  </a:extLst>
                </a:gridCol>
              </a:tblGrid>
              <a:tr h="282176">
                <a:tc>
                  <a:txBody>
                    <a:bodyPr/>
                    <a:lstStyle/>
                    <a:p>
                      <a:pPr algn="ctr"/>
                      <a:r>
                        <a:rPr lang="fr-FR" sz="1200" b="0" dirty="0">
                          <a:solidFill>
                            <a:schemeClr val="tx1"/>
                          </a:solidFill>
                        </a:rPr>
                        <a:t>Dates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b="0" dirty="0">
                          <a:solidFill>
                            <a:schemeClr val="tx1"/>
                          </a:solidFill>
                        </a:rPr>
                        <a:t>Lieu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b="0" dirty="0">
                          <a:solidFill>
                            <a:schemeClr val="tx1"/>
                          </a:solidFill>
                        </a:rPr>
                        <a:t>Catégories concernées (entourer)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b="0" dirty="0">
                          <a:solidFill>
                            <a:schemeClr val="tx1"/>
                          </a:solidFill>
                        </a:rPr>
                        <a:t>Nbr de participants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1668098"/>
                  </a:ext>
                </a:extLst>
              </a:tr>
              <a:tr h="282176">
                <a:tc>
                  <a:txBody>
                    <a:bodyPr/>
                    <a:lstStyle/>
                    <a:p>
                      <a:pPr algn="ct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200" dirty="0"/>
                        <a:t>U5 - U6 - U7 - U8 – U9 – U10 – U11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5766615"/>
                  </a:ext>
                </a:extLst>
              </a:tr>
              <a:tr h="282176">
                <a:tc>
                  <a:txBody>
                    <a:bodyPr/>
                    <a:lstStyle/>
                    <a:p>
                      <a:pPr algn="ct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fr-FR" sz="1200" dirty="0"/>
                        <a:t>U5 - U6 - U7 - U8 – U9 – U10 – U11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1153676"/>
                  </a:ext>
                </a:extLst>
              </a:tr>
              <a:tr h="282176">
                <a:tc>
                  <a:txBody>
                    <a:bodyPr/>
                    <a:lstStyle/>
                    <a:p>
                      <a:pPr algn="ct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fr-FR" sz="1200" dirty="0"/>
                        <a:t>U5 - U6 - U7 - U8 – U9 – U10 – U11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0790403"/>
                  </a:ext>
                </a:extLst>
              </a:tr>
              <a:tr h="282176">
                <a:tc>
                  <a:txBody>
                    <a:bodyPr/>
                    <a:lstStyle/>
                    <a:p>
                      <a:pPr algn="ct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fr-FR" sz="1200" dirty="0"/>
                        <a:t>U5 - U6 - U7 - U8 – U9 – U10 – U11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3582139"/>
                  </a:ext>
                </a:extLst>
              </a:tr>
              <a:tr h="282176">
                <a:tc>
                  <a:txBody>
                    <a:bodyPr/>
                    <a:lstStyle/>
                    <a:p>
                      <a:pPr algn="ctr"/>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fr-FR" sz="1200" dirty="0"/>
                        <a:t>U5 - U6 - U7 - U8 – U9 – U10 – U11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9870708"/>
                  </a:ext>
                </a:extLst>
              </a:tr>
              <a:tr h="282176">
                <a:tc gridSpan="4">
                  <a:txBody>
                    <a:bodyPr/>
                    <a:lstStyle/>
                    <a:p>
                      <a:pPr algn="l"/>
                      <a:r>
                        <a:rPr lang="fr-FR" sz="1200" dirty="0"/>
                        <a:t>Autres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43040460"/>
                  </a:ext>
                </a:extLst>
              </a:tr>
            </a:tbl>
          </a:graphicData>
        </a:graphic>
      </p:graphicFrame>
      <p:sp>
        <p:nvSpPr>
          <p:cNvPr id="2" name="Rectangle 1">
            <a:extLst>
              <a:ext uri="{FF2B5EF4-FFF2-40B4-BE49-F238E27FC236}">
                <a16:creationId xmlns:a16="http://schemas.microsoft.com/office/drawing/2014/main" id="{8CE97578-E4A5-70B4-DA23-7089813FC396}"/>
              </a:ext>
            </a:extLst>
          </p:cNvPr>
          <p:cNvSpPr/>
          <p:nvPr/>
        </p:nvSpPr>
        <p:spPr>
          <a:xfrm flipH="1">
            <a:off x="5768009" y="1900858"/>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ED648559-E682-E318-1DF5-F8FE3417C7FB}"/>
              </a:ext>
            </a:extLst>
          </p:cNvPr>
          <p:cNvSpPr/>
          <p:nvPr/>
        </p:nvSpPr>
        <p:spPr>
          <a:xfrm flipH="1">
            <a:off x="6626087" y="1895332"/>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F3782B00-D345-347E-CD15-C4440C4974CB}"/>
              </a:ext>
            </a:extLst>
          </p:cNvPr>
          <p:cNvSpPr/>
          <p:nvPr/>
        </p:nvSpPr>
        <p:spPr>
          <a:xfrm flipH="1">
            <a:off x="5768009" y="2465605"/>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a:extLst>
              <a:ext uri="{FF2B5EF4-FFF2-40B4-BE49-F238E27FC236}">
                <a16:creationId xmlns:a16="http://schemas.microsoft.com/office/drawing/2014/main" id="{12319342-F1D5-B360-B2FC-1C9D55CC3ED2}"/>
              </a:ext>
            </a:extLst>
          </p:cNvPr>
          <p:cNvSpPr/>
          <p:nvPr/>
        </p:nvSpPr>
        <p:spPr>
          <a:xfrm flipH="1">
            <a:off x="5768009" y="2192372"/>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8B750B1E-7B30-DEAE-88C0-278739BB8192}"/>
              </a:ext>
            </a:extLst>
          </p:cNvPr>
          <p:cNvSpPr/>
          <p:nvPr/>
        </p:nvSpPr>
        <p:spPr>
          <a:xfrm flipH="1">
            <a:off x="6626087" y="2188280"/>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a:extLst>
              <a:ext uri="{FF2B5EF4-FFF2-40B4-BE49-F238E27FC236}">
                <a16:creationId xmlns:a16="http://schemas.microsoft.com/office/drawing/2014/main" id="{6D34A059-1FE5-7E3C-82E2-053CEC2FC978}"/>
              </a:ext>
            </a:extLst>
          </p:cNvPr>
          <p:cNvSpPr/>
          <p:nvPr/>
        </p:nvSpPr>
        <p:spPr>
          <a:xfrm flipH="1">
            <a:off x="6626087" y="2465605"/>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a:extLst>
              <a:ext uri="{FF2B5EF4-FFF2-40B4-BE49-F238E27FC236}">
                <a16:creationId xmlns:a16="http://schemas.microsoft.com/office/drawing/2014/main" id="{4C8EE313-C66E-38F7-67EB-B325A090FD41}"/>
              </a:ext>
            </a:extLst>
          </p:cNvPr>
          <p:cNvSpPr/>
          <p:nvPr/>
        </p:nvSpPr>
        <p:spPr>
          <a:xfrm flipH="1">
            <a:off x="6626087" y="2751261"/>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a:extLst>
              <a:ext uri="{FF2B5EF4-FFF2-40B4-BE49-F238E27FC236}">
                <a16:creationId xmlns:a16="http://schemas.microsoft.com/office/drawing/2014/main" id="{1C753E07-413C-9C27-AD70-CAF635F40004}"/>
              </a:ext>
            </a:extLst>
          </p:cNvPr>
          <p:cNvSpPr/>
          <p:nvPr/>
        </p:nvSpPr>
        <p:spPr>
          <a:xfrm flipH="1">
            <a:off x="5768009" y="2755403"/>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a:extLst>
              <a:ext uri="{FF2B5EF4-FFF2-40B4-BE49-F238E27FC236}">
                <a16:creationId xmlns:a16="http://schemas.microsoft.com/office/drawing/2014/main" id="{46B02D21-0C72-2CB1-BDD4-CAC6D5F26FEA}"/>
              </a:ext>
            </a:extLst>
          </p:cNvPr>
          <p:cNvSpPr/>
          <p:nvPr/>
        </p:nvSpPr>
        <p:spPr>
          <a:xfrm flipH="1">
            <a:off x="5768009" y="3051881"/>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AE191053-87C6-4B6C-3F26-D9AF333C8C91}"/>
              </a:ext>
            </a:extLst>
          </p:cNvPr>
          <p:cNvSpPr/>
          <p:nvPr/>
        </p:nvSpPr>
        <p:spPr>
          <a:xfrm flipH="1">
            <a:off x="6626087" y="3046880"/>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a:extLst>
              <a:ext uri="{FF2B5EF4-FFF2-40B4-BE49-F238E27FC236}">
                <a16:creationId xmlns:a16="http://schemas.microsoft.com/office/drawing/2014/main" id="{56665863-5890-693B-B95E-0F39971435B0}"/>
              </a:ext>
            </a:extLst>
          </p:cNvPr>
          <p:cNvSpPr/>
          <p:nvPr/>
        </p:nvSpPr>
        <p:spPr>
          <a:xfrm flipH="1">
            <a:off x="2040835" y="6652949"/>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7" name="Tableau 3">
            <a:extLst>
              <a:ext uri="{FF2B5EF4-FFF2-40B4-BE49-F238E27FC236}">
                <a16:creationId xmlns:a16="http://schemas.microsoft.com/office/drawing/2014/main" id="{4B1C5C45-1750-3571-BE26-A64A9BC32348}"/>
              </a:ext>
            </a:extLst>
          </p:cNvPr>
          <p:cNvGraphicFramePr>
            <a:graphicFrameLocks noGrp="1"/>
          </p:cNvGraphicFramePr>
          <p:nvPr>
            <p:extLst>
              <p:ext uri="{D42A27DB-BD31-4B8C-83A1-F6EECF244321}">
                <p14:modId xmlns:p14="http://schemas.microsoft.com/office/powerpoint/2010/main" val="950127438"/>
              </p:ext>
            </p:extLst>
          </p:nvPr>
        </p:nvGraphicFramePr>
        <p:xfrm>
          <a:off x="594256" y="5763411"/>
          <a:ext cx="6371151" cy="1097280"/>
        </p:xfrm>
        <a:graphic>
          <a:graphicData uri="http://schemas.openxmlformats.org/drawingml/2006/table">
            <a:tbl>
              <a:tblPr firstRow="1" bandRow="1" bandCol="1">
                <a:tableStyleId>{5C22544A-7EE6-4342-B048-85BDC9FD1C3A}</a:tableStyleId>
              </a:tblPr>
              <a:tblGrid>
                <a:gridCol w="6371151">
                  <a:extLst>
                    <a:ext uri="{9D8B030D-6E8A-4147-A177-3AD203B41FA5}">
                      <a16:colId xmlns:a16="http://schemas.microsoft.com/office/drawing/2014/main" val="1268206755"/>
                    </a:ext>
                  </a:extLst>
                </a:gridCol>
              </a:tblGrid>
              <a:tr h="243343">
                <a:tc>
                  <a:txBody>
                    <a:bodyPr/>
                    <a:lstStyle/>
                    <a:p>
                      <a:r>
                        <a:rPr lang="fr-FR" sz="1200" dirty="0">
                          <a:solidFill>
                            <a:schemeClr val="tx1"/>
                          </a:solidFill>
                        </a:rPr>
                        <a:t>Evaluation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63077047"/>
                  </a:ext>
                </a:extLst>
              </a:tr>
              <a:tr h="282176">
                <a:tc>
                  <a:txBody>
                    <a:bodyPr/>
                    <a:lstStyle/>
                    <a:p>
                      <a:r>
                        <a:rPr lang="fr-FR" sz="1200" dirty="0"/>
                        <a:t>Effectuez-vous des tests afin d’évaluer l’activité de l’Ecole de Mini-Basket et de ses participants ?</a:t>
                      </a:r>
                    </a:p>
                    <a:p>
                      <a:r>
                        <a:rPr lang="fr-FR" sz="1200" dirty="0"/>
                        <a:t>(Spirou Ball, Challenge, Concours d’adresse, JAP …)</a:t>
                      </a:r>
                    </a:p>
                    <a:p>
                      <a:endParaRPr lang="fr-FR" sz="1200" dirty="0"/>
                    </a:p>
                    <a:p>
                      <a:r>
                        <a:rPr lang="fr-FR" sz="1200" dirty="0"/>
                        <a:t>Oui                       Non                                                                  Joindre un exemplaire des tests utilisés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1668098"/>
                  </a:ext>
                </a:extLst>
              </a:tr>
            </a:tbl>
          </a:graphicData>
        </a:graphic>
      </p:graphicFrame>
      <p:sp>
        <p:nvSpPr>
          <p:cNvPr id="28" name="Rectangle 27">
            <a:extLst>
              <a:ext uri="{FF2B5EF4-FFF2-40B4-BE49-F238E27FC236}">
                <a16:creationId xmlns:a16="http://schemas.microsoft.com/office/drawing/2014/main" id="{25B3B74F-C3BA-92C4-F465-43B2C96C279A}"/>
              </a:ext>
            </a:extLst>
          </p:cNvPr>
          <p:cNvSpPr/>
          <p:nvPr/>
        </p:nvSpPr>
        <p:spPr>
          <a:xfrm flipH="1">
            <a:off x="990600" y="6659711"/>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Flèche vers la droite 3">
            <a:extLst>
              <a:ext uri="{FF2B5EF4-FFF2-40B4-BE49-F238E27FC236}">
                <a16:creationId xmlns:a16="http://schemas.microsoft.com/office/drawing/2014/main" id="{B771C849-5FBC-BD4B-6481-0AF3254CF8EC}"/>
              </a:ext>
            </a:extLst>
          </p:cNvPr>
          <p:cNvSpPr/>
          <p:nvPr/>
        </p:nvSpPr>
        <p:spPr>
          <a:xfrm>
            <a:off x="3910856" y="6695549"/>
            <a:ext cx="278295" cy="7232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9" name="Tableau 3">
            <a:extLst>
              <a:ext uri="{FF2B5EF4-FFF2-40B4-BE49-F238E27FC236}">
                <a16:creationId xmlns:a16="http://schemas.microsoft.com/office/drawing/2014/main" id="{D8FE812F-25CC-45CD-A4C2-DF4F35F53AD5}"/>
              </a:ext>
            </a:extLst>
          </p:cNvPr>
          <p:cNvGraphicFramePr>
            <a:graphicFrameLocks noGrp="1"/>
          </p:cNvGraphicFramePr>
          <p:nvPr>
            <p:extLst>
              <p:ext uri="{D42A27DB-BD31-4B8C-83A1-F6EECF244321}">
                <p14:modId xmlns:p14="http://schemas.microsoft.com/office/powerpoint/2010/main" val="1908973288"/>
              </p:ext>
            </p:extLst>
          </p:nvPr>
        </p:nvGraphicFramePr>
        <p:xfrm>
          <a:off x="594256" y="7230290"/>
          <a:ext cx="6371151" cy="1828800"/>
        </p:xfrm>
        <a:graphic>
          <a:graphicData uri="http://schemas.openxmlformats.org/drawingml/2006/table">
            <a:tbl>
              <a:tblPr firstRow="1" bandRow="1" bandCol="1">
                <a:tableStyleId>{5C22544A-7EE6-4342-B048-85BDC9FD1C3A}</a:tableStyleId>
              </a:tblPr>
              <a:tblGrid>
                <a:gridCol w="6371151">
                  <a:extLst>
                    <a:ext uri="{9D8B030D-6E8A-4147-A177-3AD203B41FA5}">
                      <a16:colId xmlns:a16="http://schemas.microsoft.com/office/drawing/2014/main" val="1268206755"/>
                    </a:ext>
                  </a:extLst>
                </a:gridCol>
              </a:tblGrid>
              <a:tr h="243343">
                <a:tc>
                  <a:txBody>
                    <a:bodyPr/>
                    <a:lstStyle/>
                    <a:p>
                      <a:r>
                        <a:rPr lang="fr-FR" sz="1200" dirty="0">
                          <a:solidFill>
                            <a:schemeClr val="tx1"/>
                          </a:solidFill>
                        </a:rPr>
                        <a:t>Prise de responsabilité des enfants (arbitrage, observation, rangement matériel, goûters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63077047"/>
                  </a:ext>
                </a:extLst>
              </a:tr>
              <a:tr h="282176">
                <a:tc>
                  <a:txBody>
                    <a:bodyPr/>
                    <a:lstStyle/>
                    <a:p>
                      <a:r>
                        <a:rPr lang="fr-FR" sz="1200" dirty="0"/>
                        <a:t>Comment animez-vous et comment mettez-vous en œuvre ces prises de responsabilité ?</a:t>
                      </a:r>
                    </a:p>
                    <a:p>
                      <a:endParaRPr lang="fr-FR" sz="1200" dirty="0"/>
                    </a:p>
                    <a:p>
                      <a:endParaRPr lang="fr-FR" sz="1200" dirty="0"/>
                    </a:p>
                    <a:p>
                      <a:endParaRPr lang="fr-FR" sz="1200" dirty="0"/>
                    </a:p>
                    <a:p>
                      <a:r>
                        <a:rPr lang="fr-FR" sz="1200" dirty="0"/>
                        <a:t>Utilisez-vous le dispositif JAP ?</a:t>
                      </a:r>
                    </a:p>
                    <a:p>
                      <a:endParaRPr lang="fr-FR" sz="1200" dirty="0"/>
                    </a:p>
                    <a:p>
                      <a:endParaRPr lang="fr-FR" sz="1200" dirty="0"/>
                    </a:p>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1668098"/>
                  </a:ext>
                </a:extLst>
              </a:tr>
            </a:tbl>
          </a:graphicData>
        </a:graphic>
      </p:graphicFrame>
      <p:pic>
        <p:nvPicPr>
          <p:cNvPr id="21" name="Image 20" descr="Une image contenant logo&#10;&#10;Description générée automatiquement">
            <a:extLst>
              <a:ext uri="{FF2B5EF4-FFF2-40B4-BE49-F238E27FC236}">
                <a16:creationId xmlns:a16="http://schemas.microsoft.com/office/drawing/2014/main" id="{25DEE173-DD3F-7C09-CD1C-AED34195468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0993" y="9107180"/>
            <a:ext cx="577091" cy="853009"/>
          </a:xfrm>
          <a:prstGeom prst="rect">
            <a:avLst/>
          </a:prstGeom>
        </p:spPr>
      </p:pic>
      <p:pic>
        <p:nvPicPr>
          <p:cNvPr id="23" name="Image 22" descr="Une image contenant basket&#10;&#10;Description générée automatiquement">
            <a:extLst>
              <a:ext uri="{FF2B5EF4-FFF2-40B4-BE49-F238E27FC236}">
                <a16:creationId xmlns:a16="http://schemas.microsoft.com/office/drawing/2014/main" id="{22EDA3B0-3172-7D08-E553-CBE18CA2F946}"/>
              </a:ext>
            </a:extLst>
          </p:cNvPr>
          <p:cNvPicPr>
            <a:picLocks noChangeAspect="1"/>
          </p:cNvPicPr>
          <p:nvPr/>
        </p:nvPicPr>
        <p:blipFill>
          <a:blip r:embed="rId3"/>
          <a:stretch>
            <a:fillRect/>
          </a:stretch>
        </p:blipFill>
        <p:spPr>
          <a:xfrm>
            <a:off x="5906568" y="495588"/>
            <a:ext cx="881516" cy="942065"/>
          </a:xfrm>
          <a:prstGeom prst="rect">
            <a:avLst/>
          </a:prstGeom>
        </p:spPr>
      </p:pic>
      <p:pic>
        <p:nvPicPr>
          <p:cNvPr id="5" name="Image 4" descr="Une image contenant basket&#10;&#10;Description générée automatiquement">
            <a:extLst>
              <a:ext uri="{FF2B5EF4-FFF2-40B4-BE49-F238E27FC236}">
                <a16:creationId xmlns:a16="http://schemas.microsoft.com/office/drawing/2014/main" id="{DF63A199-4494-8F03-B8AA-AAB3A818524E}"/>
              </a:ext>
            </a:extLst>
          </p:cNvPr>
          <p:cNvPicPr>
            <a:picLocks noChangeAspect="1"/>
          </p:cNvPicPr>
          <p:nvPr/>
        </p:nvPicPr>
        <p:blipFill>
          <a:blip r:embed="rId3"/>
          <a:stretch>
            <a:fillRect/>
          </a:stretch>
        </p:blipFill>
        <p:spPr>
          <a:xfrm>
            <a:off x="8504625" y="-3904720"/>
            <a:ext cx="881516" cy="942065"/>
          </a:xfrm>
          <a:prstGeom prst="rect">
            <a:avLst/>
          </a:prstGeom>
        </p:spPr>
      </p:pic>
      <p:pic>
        <p:nvPicPr>
          <p:cNvPr id="6" name="Picture 2">
            <a:extLst>
              <a:ext uri="{FF2B5EF4-FFF2-40B4-BE49-F238E27FC236}">
                <a16:creationId xmlns:a16="http://schemas.microsoft.com/office/drawing/2014/main" id="{2E0ED0CC-F7F8-0EA7-BD64-7FE9ABDB10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5395" y="74401"/>
            <a:ext cx="1905000"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356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669284AA-231C-66DA-05C9-35D8D3C96E7A}"/>
              </a:ext>
            </a:extLst>
          </p:cNvPr>
          <p:cNvSpPr txBox="1"/>
          <p:nvPr/>
        </p:nvSpPr>
        <p:spPr>
          <a:xfrm>
            <a:off x="748146" y="914400"/>
            <a:ext cx="4052454" cy="338554"/>
          </a:xfrm>
          <a:prstGeom prst="rect">
            <a:avLst/>
          </a:prstGeom>
          <a:noFill/>
        </p:spPr>
        <p:txBody>
          <a:bodyPr wrap="square" rtlCol="0">
            <a:spAutoFit/>
          </a:bodyPr>
          <a:lstStyle/>
          <a:p>
            <a:r>
              <a:rPr lang="fr-FR" sz="1600" b="1" dirty="0">
                <a:solidFill>
                  <a:schemeClr val="accent2"/>
                </a:solidFill>
                <a:latin typeface="Century Gothic" panose="020B0502020202020204" pitchFamily="34" charset="0"/>
              </a:rPr>
              <a:t>Le budget </a:t>
            </a:r>
          </a:p>
        </p:txBody>
      </p:sp>
      <p:sp>
        <p:nvSpPr>
          <p:cNvPr id="19" name="ZoneTexte 18">
            <a:extLst>
              <a:ext uri="{FF2B5EF4-FFF2-40B4-BE49-F238E27FC236}">
                <a16:creationId xmlns:a16="http://schemas.microsoft.com/office/drawing/2014/main" id="{8CE7FE7E-9527-9009-5608-76EFAD3FEDD8}"/>
              </a:ext>
            </a:extLst>
          </p:cNvPr>
          <p:cNvSpPr txBox="1"/>
          <p:nvPr/>
        </p:nvSpPr>
        <p:spPr>
          <a:xfrm>
            <a:off x="594261" y="9536489"/>
            <a:ext cx="6371151" cy="276999"/>
          </a:xfrm>
          <a:prstGeom prst="rect">
            <a:avLst/>
          </a:prstGeom>
          <a:noFill/>
        </p:spPr>
        <p:txBody>
          <a:bodyPr wrap="square" rtlCol="0">
            <a:spAutoFit/>
          </a:bodyPr>
          <a:lstStyle/>
          <a:p>
            <a:pPr algn="ctr"/>
            <a:r>
              <a:rPr lang="fr-FR" sz="1200" dirty="0"/>
              <a:t>- 7- </a:t>
            </a:r>
          </a:p>
        </p:txBody>
      </p:sp>
      <p:graphicFrame>
        <p:nvGraphicFramePr>
          <p:cNvPr id="3" name="Tableau 3">
            <a:extLst>
              <a:ext uri="{FF2B5EF4-FFF2-40B4-BE49-F238E27FC236}">
                <a16:creationId xmlns:a16="http://schemas.microsoft.com/office/drawing/2014/main" id="{E8117152-2A5F-E1B3-157F-9379B48C214C}"/>
              </a:ext>
            </a:extLst>
          </p:cNvPr>
          <p:cNvGraphicFramePr>
            <a:graphicFrameLocks noGrp="1"/>
          </p:cNvGraphicFramePr>
          <p:nvPr>
            <p:extLst>
              <p:ext uri="{D42A27DB-BD31-4B8C-83A1-F6EECF244321}">
                <p14:modId xmlns:p14="http://schemas.microsoft.com/office/powerpoint/2010/main" val="3312783100"/>
              </p:ext>
            </p:extLst>
          </p:nvPr>
        </p:nvGraphicFramePr>
        <p:xfrm>
          <a:off x="594261" y="1561085"/>
          <a:ext cx="6371151" cy="1685200"/>
        </p:xfrm>
        <a:graphic>
          <a:graphicData uri="http://schemas.openxmlformats.org/drawingml/2006/table">
            <a:tbl>
              <a:tblPr firstRow="1" bandRow="1" bandCol="1">
                <a:tableStyleId>{5C22544A-7EE6-4342-B048-85BDC9FD1C3A}</a:tableStyleId>
              </a:tblPr>
              <a:tblGrid>
                <a:gridCol w="6371151">
                  <a:extLst>
                    <a:ext uri="{9D8B030D-6E8A-4147-A177-3AD203B41FA5}">
                      <a16:colId xmlns:a16="http://schemas.microsoft.com/office/drawing/2014/main" val="1268206755"/>
                    </a:ext>
                  </a:extLst>
                </a:gridCol>
              </a:tblGrid>
              <a:tr h="243343">
                <a:tc>
                  <a:txBody>
                    <a:bodyPr/>
                    <a:lstStyle/>
                    <a:p>
                      <a:r>
                        <a:rPr lang="fr-FR" sz="1200" dirty="0">
                          <a:solidFill>
                            <a:schemeClr val="tx1"/>
                          </a:solidFill>
                        </a:rPr>
                        <a:t>Nature des dépenses engagées dans le fonctionnement de l’Ecole de Mini-Basket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63077047"/>
                  </a:ext>
                </a:extLst>
              </a:tr>
              <a:tr h="282176">
                <a:tc>
                  <a:txBody>
                    <a:bodyPr/>
                    <a:lstStyle/>
                    <a:p>
                      <a:r>
                        <a:rPr lang="fr-FR" sz="1200" dirty="0"/>
                        <a:t>Matériel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1668098"/>
                  </a:ext>
                </a:extLst>
              </a:tr>
              <a:tr h="282176">
                <a:tc>
                  <a:txBody>
                    <a:bodyPr/>
                    <a:lstStyle/>
                    <a:p>
                      <a:r>
                        <a:rPr lang="fr-FR" sz="1200" dirty="0"/>
                        <a:t>Formation de l’encadrement technique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5766615"/>
                  </a:ext>
                </a:extLst>
              </a:tr>
              <a:tr h="282176">
                <a:tc>
                  <a:txBody>
                    <a:bodyPr/>
                    <a:lstStyle/>
                    <a:p>
                      <a:r>
                        <a:rPr lang="fr-FR" sz="1200" dirty="0"/>
                        <a:t>Organisation d’événements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1153676"/>
                  </a:ext>
                </a:extLst>
              </a:tr>
              <a:tr h="282176">
                <a:tc>
                  <a:txBody>
                    <a:bodyPr/>
                    <a:lstStyle/>
                    <a:p>
                      <a:r>
                        <a:rPr lang="fr-FR" sz="1200" dirty="0"/>
                        <a:t>Récompenses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7863792"/>
                  </a:ext>
                </a:extLst>
              </a:tr>
              <a:tr h="282176">
                <a:tc>
                  <a:txBody>
                    <a:bodyPr/>
                    <a:lstStyle/>
                    <a:p>
                      <a:r>
                        <a:rPr lang="fr-FR" sz="1200" dirty="0"/>
                        <a:t>Autres :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8358191"/>
                  </a:ext>
                </a:extLst>
              </a:tr>
            </a:tbl>
          </a:graphicData>
        </a:graphic>
      </p:graphicFrame>
      <p:sp>
        <p:nvSpPr>
          <p:cNvPr id="2" name="Rectangle 1">
            <a:extLst>
              <a:ext uri="{FF2B5EF4-FFF2-40B4-BE49-F238E27FC236}">
                <a16:creationId xmlns:a16="http://schemas.microsoft.com/office/drawing/2014/main" id="{8CE97578-E4A5-70B4-DA23-7089813FC396}"/>
              </a:ext>
            </a:extLst>
          </p:cNvPr>
          <p:cNvSpPr/>
          <p:nvPr/>
        </p:nvSpPr>
        <p:spPr>
          <a:xfrm flipH="1">
            <a:off x="5768009" y="1900858"/>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F3782B00-D345-347E-CD15-C4440C4974CB}"/>
              </a:ext>
            </a:extLst>
          </p:cNvPr>
          <p:cNvSpPr/>
          <p:nvPr/>
        </p:nvSpPr>
        <p:spPr>
          <a:xfrm flipH="1">
            <a:off x="5768009" y="2465605"/>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a:extLst>
              <a:ext uri="{FF2B5EF4-FFF2-40B4-BE49-F238E27FC236}">
                <a16:creationId xmlns:a16="http://schemas.microsoft.com/office/drawing/2014/main" id="{12319342-F1D5-B360-B2FC-1C9D55CC3ED2}"/>
              </a:ext>
            </a:extLst>
          </p:cNvPr>
          <p:cNvSpPr/>
          <p:nvPr/>
        </p:nvSpPr>
        <p:spPr>
          <a:xfrm flipH="1">
            <a:off x="5768009" y="2192372"/>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a:extLst>
              <a:ext uri="{FF2B5EF4-FFF2-40B4-BE49-F238E27FC236}">
                <a16:creationId xmlns:a16="http://schemas.microsoft.com/office/drawing/2014/main" id="{1C753E07-413C-9C27-AD70-CAF635F40004}"/>
              </a:ext>
            </a:extLst>
          </p:cNvPr>
          <p:cNvSpPr/>
          <p:nvPr/>
        </p:nvSpPr>
        <p:spPr>
          <a:xfrm flipH="1">
            <a:off x="5768009" y="2755403"/>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a:extLst>
              <a:ext uri="{FF2B5EF4-FFF2-40B4-BE49-F238E27FC236}">
                <a16:creationId xmlns:a16="http://schemas.microsoft.com/office/drawing/2014/main" id="{46B02D21-0C72-2CB1-BDD4-CAC6D5F26FEA}"/>
              </a:ext>
            </a:extLst>
          </p:cNvPr>
          <p:cNvSpPr/>
          <p:nvPr/>
        </p:nvSpPr>
        <p:spPr>
          <a:xfrm flipH="1">
            <a:off x="5768009" y="3051881"/>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a:extLst>
              <a:ext uri="{FF2B5EF4-FFF2-40B4-BE49-F238E27FC236}">
                <a16:creationId xmlns:a16="http://schemas.microsoft.com/office/drawing/2014/main" id="{56665863-5890-693B-B95E-0F39971435B0}"/>
              </a:ext>
            </a:extLst>
          </p:cNvPr>
          <p:cNvSpPr/>
          <p:nvPr/>
        </p:nvSpPr>
        <p:spPr>
          <a:xfrm flipH="1">
            <a:off x="5567834" y="9059290"/>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77A210AB-28B9-ABAE-274A-6F6ACCC19C34}"/>
              </a:ext>
            </a:extLst>
          </p:cNvPr>
          <p:cNvSpPr/>
          <p:nvPr/>
        </p:nvSpPr>
        <p:spPr>
          <a:xfrm>
            <a:off x="5409740" y="3242669"/>
            <a:ext cx="1555667" cy="296478"/>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ZoneTexte 6">
            <a:extLst>
              <a:ext uri="{FF2B5EF4-FFF2-40B4-BE49-F238E27FC236}">
                <a16:creationId xmlns:a16="http://schemas.microsoft.com/office/drawing/2014/main" id="{C2DECBE3-0BAA-F930-0170-99B02A575356}"/>
              </a:ext>
            </a:extLst>
          </p:cNvPr>
          <p:cNvSpPr txBox="1"/>
          <p:nvPr/>
        </p:nvSpPr>
        <p:spPr>
          <a:xfrm>
            <a:off x="5409741" y="3255070"/>
            <a:ext cx="1779104" cy="276999"/>
          </a:xfrm>
          <a:prstGeom prst="rect">
            <a:avLst/>
          </a:prstGeom>
          <a:noFill/>
        </p:spPr>
        <p:txBody>
          <a:bodyPr wrap="square" rtlCol="0">
            <a:spAutoFit/>
          </a:bodyPr>
          <a:lstStyle/>
          <a:p>
            <a:r>
              <a:rPr lang="fr-FR" sz="1200" dirty="0"/>
              <a:t>TOTAL  : ……….………. € </a:t>
            </a:r>
          </a:p>
        </p:txBody>
      </p:sp>
      <p:sp>
        <p:nvSpPr>
          <p:cNvPr id="32" name="ZoneTexte 31">
            <a:extLst>
              <a:ext uri="{FF2B5EF4-FFF2-40B4-BE49-F238E27FC236}">
                <a16:creationId xmlns:a16="http://schemas.microsoft.com/office/drawing/2014/main" id="{500D11A0-EFB1-4881-AD71-22A2A9143FBB}"/>
              </a:ext>
            </a:extLst>
          </p:cNvPr>
          <p:cNvSpPr txBox="1"/>
          <p:nvPr/>
        </p:nvSpPr>
        <p:spPr>
          <a:xfrm>
            <a:off x="748146" y="3738873"/>
            <a:ext cx="4052454" cy="338554"/>
          </a:xfrm>
          <a:prstGeom prst="rect">
            <a:avLst/>
          </a:prstGeom>
          <a:noFill/>
        </p:spPr>
        <p:txBody>
          <a:bodyPr wrap="square" rtlCol="0">
            <a:spAutoFit/>
          </a:bodyPr>
          <a:lstStyle/>
          <a:p>
            <a:r>
              <a:rPr lang="fr-FR" sz="1600" b="1" dirty="0">
                <a:solidFill>
                  <a:schemeClr val="accent2"/>
                </a:solidFill>
                <a:latin typeface="Century Gothic" panose="020B0502020202020204" pitchFamily="34" charset="0"/>
              </a:rPr>
              <a:t>La communication</a:t>
            </a:r>
          </a:p>
        </p:txBody>
      </p:sp>
      <p:graphicFrame>
        <p:nvGraphicFramePr>
          <p:cNvPr id="33" name="Tableau 3">
            <a:extLst>
              <a:ext uri="{FF2B5EF4-FFF2-40B4-BE49-F238E27FC236}">
                <a16:creationId xmlns:a16="http://schemas.microsoft.com/office/drawing/2014/main" id="{B8258248-6143-CA12-5011-91D04462B9E5}"/>
              </a:ext>
            </a:extLst>
          </p:cNvPr>
          <p:cNvGraphicFramePr>
            <a:graphicFrameLocks noGrp="1"/>
          </p:cNvGraphicFramePr>
          <p:nvPr>
            <p:extLst>
              <p:ext uri="{D42A27DB-BD31-4B8C-83A1-F6EECF244321}">
                <p14:modId xmlns:p14="http://schemas.microsoft.com/office/powerpoint/2010/main" val="1404101282"/>
              </p:ext>
            </p:extLst>
          </p:nvPr>
        </p:nvGraphicFramePr>
        <p:xfrm>
          <a:off x="594261" y="4324828"/>
          <a:ext cx="6371151" cy="1685200"/>
        </p:xfrm>
        <a:graphic>
          <a:graphicData uri="http://schemas.openxmlformats.org/drawingml/2006/table">
            <a:tbl>
              <a:tblPr firstRow="1" bandRow="1" bandCol="1">
                <a:tableStyleId>{5C22544A-7EE6-4342-B048-85BDC9FD1C3A}</a:tableStyleId>
              </a:tblPr>
              <a:tblGrid>
                <a:gridCol w="6371151">
                  <a:extLst>
                    <a:ext uri="{9D8B030D-6E8A-4147-A177-3AD203B41FA5}">
                      <a16:colId xmlns:a16="http://schemas.microsoft.com/office/drawing/2014/main" val="1268206755"/>
                    </a:ext>
                  </a:extLst>
                </a:gridCol>
              </a:tblGrid>
              <a:tr h="243343">
                <a:tc>
                  <a:txBody>
                    <a:bodyPr/>
                    <a:lstStyle/>
                    <a:p>
                      <a:r>
                        <a:rPr lang="fr-FR" sz="1200" dirty="0">
                          <a:solidFill>
                            <a:schemeClr val="tx1"/>
                          </a:solidFill>
                        </a:rPr>
                        <a:t>La Communication interne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63077047"/>
                  </a:ext>
                </a:extLst>
              </a:tr>
              <a:tr h="282176">
                <a:tc>
                  <a:txBody>
                    <a:bodyPr/>
                    <a:lstStyle/>
                    <a:p>
                      <a:r>
                        <a:rPr lang="fr-FR" sz="1200" dirty="0"/>
                        <a:t>Carnet de suivi du joueur                                                              Oui                  Non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1668098"/>
                  </a:ext>
                </a:extLst>
              </a:tr>
              <a:tr h="282176">
                <a:tc>
                  <a:txBody>
                    <a:bodyPr/>
                    <a:lstStyle/>
                    <a:p>
                      <a:r>
                        <a:rPr lang="fr-FR" sz="1200" dirty="0"/>
                        <a:t>Site internet avec rubrique Ecole de Basket </a:t>
                      </a:r>
                      <a:r>
                        <a:rPr lang="fr-FR" sz="1200" u="none" dirty="0"/>
                        <a:t>active</a:t>
                      </a:r>
                      <a:r>
                        <a:rPr lang="fr-FR" sz="1200" dirty="0"/>
                        <a:t>                   Oui                  Non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5766615"/>
                  </a:ext>
                </a:extLst>
              </a:tr>
              <a:tr h="282176">
                <a:tc>
                  <a:txBody>
                    <a:bodyPr/>
                    <a:lstStyle/>
                    <a:p>
                      <a:r>
                        <a:rPr lang="fr-FR" sz="1200" dirty="0"/>
                        <a:t>Réunion avec les parents de l’Ecole de Basket                          Oui                  Non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1153676"/>
                  </a:ext>
                </a:extLst>
              </a:tr>
              <a:tr h="282176">
                <a:tc>
                  <a:txBody>
                    <a:bodyPr/>
                    <a:lstStyle/>
                    <a:p>
                      <a:r>
                        <a:rPr lang="fr-FR" sz="1200" dirty="0"/>
                        <a:t>Réunion avec l’équipe d’encadrement                                        Oui                  Non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7863792"/>
                  </a:ext>
                </a:extLst>
              </a:tr>
              <a:tr h="282176">
                <a:tc>
                  <a:txBody>
                    <a:bodyPr/>
                    <a:lstStyle/>
                    <a:p>
                      <a:r>
                        <a:rPr lang="fr-FR" sz="1200" dirty="0"/>
                        <a:t>Rencontres conviviales (sorties, arbres de Noël, goûters…)    Oui                  Non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8358191"/>
                  </a:ext>
                </a:extLst>
              </a:tr>
            </a:tbl>
          </a:graphicData>
        </a:graphic>
      </p:graphicFrame>
      <p:sp>
        <p:nvSpPr>
          <p:cNvPr id="34" name="Rectangle 33">
            <a:extLst>
              <a:ext uri="{FF2B5EF4-FFF2-40B4-BE49-F238E27FC236}">
                <a16:creationId xmlns:a16="http://schemas.microsoft.com/office/drawing/2014/main" id="{845CBF13-268C-F5CA-DD88-15832FC22244}"/>
              </a:ext>
            </a:extLst>
          </p:cNvPr>
          <p:cNvSpPr/>
          <p:nvPr/>
        </p:nvSpPr>
        <p:spPr>
          <a:xfrm flipH="1">
            <a:off x="4728600" y="7053411"/>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35">
            <a:extLst>
              <a:ext uri="{FF2B5EF4-FFF2-40B4-BE49-F238E27FC236}">
                <a16:creationId xmlns:a16="http://schemas.microsoft.com/office/drawing/2014/main" id="{BDC77FCC-F640-5735-FADA-14FF185ECC13}"/>
              </a:ext>
            </a:extLst>
          </p:cNvPr>
          <p:cNvSpPr/>
          <p:nvPr/>
        </p:nvSpPr>
        <p:spPr>
          <a:xfrm flipH="1">
            <a:off x="4728600" y="7757304"/>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36">
            <a:extLst>
              <a:ext uri="{FF2B5EF4-FFF2-40B4-BE49-F238E27FC236}">
                <a16:creationId xmlns:a16="http://schemas.microsoft.com/office/drawing/2014/main" id="{E3A4CA0F-E62A-04C1-9867-2D52025A4D5B}"/>
              </a:ext>
            </a:extLst>
          </p:cNvPr>
          <p:cNvSpPr/>
          <p:nvPr/>
        </p:nvSpPr>
        <p:spPr>
          <a:xfrm flipH="1">
            <a:off x="4728600" y="7414498"/>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ZoneTexte 43">
            <a:extLst>
              <a:ext uri="{FF2B5EF4-FFF2-40B4-BE49-F238E27FC236}">
                <a16:creationId xmlns:a16="http://schemas.microsoft.com/office/drawing/2014/main" id="{B36F36A7-5906-70E1-7F67-3B07408CF4DF}"/>
              </a:ext>
            </a:extLst>
          </p:cNvPr>
          <p:cNvSpPr txBox="1"/>
          <p:nvPr/>
        </p:nvSpPr>
        <p:spPr>
          <a:xfrm>
            <a:off x="5961706" y="4630776"/>
            <a:ext cx="1779104" cy="230832"/>
          </a:xfrm>
          <a:prstGeom prst="rect">
            <a:avLst/>
          </a:prstGeom>
          <a:noFill/>
        </p:spPr>
        <p:txBody>
          <a:bodyPr wrap="square" rtlCol="0">
            <a:spAutoFit/>
          </a:bodyPr>
          <a:lstStyle/>
          <a:p>
            <a:r>
              <a:rPr lang="fr-FR" sz="900" i="1" dirty="0"/>
              <a:t>Joindre exemplaire </a:t>
            </a:r>
          </a:p>
        </p:txBody>
      </p:sp>
      <p:sp>
        <p:nvSpPr>
          <p:cNvPr id="45" name="ZoneTexte 44">
            <a:extLst>
              <a:ext uri="{FF2B5EF4-FFF2-40B4-BE49-F238E27FC236}">
                <a16:creationId xmlns:a16="http://schemas.microsoft.com/office/drawing/2014/main" id="{E043028A-7A93-50FD-4074-4A33A5DE34A2}"/>
              </a:ext>
            </a:extLst>
          </p:cNvPr>
          <p:cNvSpPr txBox="1"/>
          <p:nvPr/>
        </p:nvSpPr>
        <p:spPr>
          <a:xfrm>
            <a:off x="6075855" y="4918546"/>
            <a:ext cx="1779104" cy="230832"/>
          </a:xfrm>
          <a:prstGeom prst="rect">
            <a:avLst/>
          </a:prstGeom>
          <a:noFill/>
        </p:spPr>
        <p:txBody>
          <a:bodyPr wrap="square" rtlCol="0">
            <a:spAutoFit/>
          </a:bodyPr>
          <a:lstStyle/>
          <a:p>
            <a:r>
              <a:rPr lang="fr-FR" sz="900" i="1" dirty="0"/>
              <a:t>Joindre le lien </a:t>
            </a:r>
          </a:p>
        </p:txBody>
      </p:sp>
      <p:sp>
        <p:nvSpPr>
          <p:cNvPr id="46" name="ZoneTexte 45">
            <a:extLst>
              <a:ext uri="{FF2B5EF4-FFF2-40B4-BE49-F238E27FC236}">
                <a16:creationId xmlns:a16="http://schemas.microsoft.com/office/drawing/2014/main" id="{A2CA36D0-F53F-F527-C7CC-932226C139E4}"/>
              </a:ext>
            </a:extLst>
          </p:cNvPr>
          <p:cNvSpPr txBox="1"/>
          <p:nvPr/>
        </p:nvSpPr>
        <p:spPr>
          <a:xfrm>
            <a:off x="5726482" y="5208758"/>
            <a:ext cx="1779104" cy="230832"/>
          </a:xfrm>
          <a:prstGeom prst="rect">
            <a:avLst/>
          </a:prstGeom>
          <a:noFill/>
        </p:spPr>
        <p:txBody>
          <a:bodyPr wrap="square" rtlCol="0">
            <a:spAutoFit/>
          </a:bodyPr>
          <a:lstStyle/>
          <a:p>
            <a:r>
              <a:rPr lang="fr-FR" sz="900" i="1" dirty="0"/>
              <a:t>Nombre : </a:t>
            </a:r>
          </a:p>
        </p:txBody>
      </p:sp>
      <p:sp>
        <p:nvSpPr>
          <p:cNvPr id="47" name="ZoneTexte 46">
            <a:extLst>
              <a:ext uri="{FF2B5EF4-FFF2-40B4-BE49-F238E27FC236}">
                <a16:creationId xmlns:a16="http://schemas.microsoft.com/office/drawing/2014/main" id="{8024CF66-D846-F91F-D97C-0DF747186292}"/>
              </a:ext>
            </a:extLst>
          </p:cNvPr>
          <p:cNvSpPr txBox="1"/>
          <p:nvPr/>
        </p:nvSpPr>
        <p:spPr>
          <a:xfrm>
            <a:off x="5726482" y="5488664"/>
            <a:ext cx="1779104" cy="230832"/>
          </a:xfrm>
          <a:prstGeom prst="rect">
            <a:avLst/>
          </a:prstGeom>
          <a:noFill/>
        </p:spPr>
        <p:txBody>
          <a:bodyPr wrap="square" rtlCol="0">
            <a:spAutoFit/>
          </a:bodyPr>
          <a:lstStyle/>
          <a:p>
            <a:r>
              <a:rPr lang="fr-FR" sz="900" i="1" dirty="0"/>
              <a:t>Nombre : </a:t>
            </a:r>
          </a:p>
        </p:txBody>
      </p:sp>
      <p:sp>
        <p:nvSpPr>
          <p:cNvPr id="48" name="ZoneTexte 47">
            <a:extLst>
              <a:ext uri="{FF2B5EF4-FFF2-40B4-BE49-F238E27FC236}">
                <a16:creationId xmlns:a16="http://schemas.microsoft.com/office/drawing/2014/main" id="{874DE0F0-AFFA-AFDE-D6D5-AC8F0C70C954}"/>
              </a:ext>
            </a:extLst>
          </p:cNvPr>
          <p:cNvSpPr txBox="1"/>
          <p:nvPr/>
        </p:nvSpPr>
        <p:spPr>
          <a:xfrm>
            <a:off x="5723168" y="5778010"/>
            <a:ext cx="1779104" cy="230832"/>
          </a:xfrm>
          <a:prstGeom prst="rect">
            <a:avLst/>
          </a:prstGeom>
          <a:noFill/>
        </p:spPr>
        <p:txBody>
          <a:bodyPr wrap="square" rtlCol="0">
            <a:spAutoFit/>
          </a:bodyPr>
          <a:lstStyle/>
          <a:p>
            <a:r>
              <a:rPr lang="fr-FR" sz="900" i="1" dirty="0"/>
              <a:t>Précisez : </a:t>
            </a:r>
          </a:p>
        </p:txBody>
      </p:sp>
      <p:sp>
        <p:nvSpPr>
          <p:cNvPr id="49" name="Flèche vers la droite 48">
            <a:extLst>
              <a:ext uri="{FF2B5EF4-FFF2-40B4-BE49-F238E27FC236}">
                <a16:creationId xmlns:a16="http://schemas.microsoft.com/office/drawing/2014/main" id="{EB38FC0E-E82D-EE39-9416-ED419E43A978}"/>
              </a:ext>
            </a:extLst>
          </p:cNvPr>
          <p:cNvSpPr/>
          <p:nvPr/>
        </p:nvSpPr>
        <p:spPr>
          <a:xfrm>
            <a:off x="5837584" y="4713123"/>
            <a:ext cx="144000" cy="4571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Flèche vers la droite 49">
            <a:extLst>
              <a:ext uri="{FF2B5EF4-FFF2-40B4-BE49-F238E27FC236}">
                <a16:creationId xmlns:a16="http://schemas.microsoft.com/office/drawing/2014/main" id="{D0753B5E-A382-5E99-1438-A5011D545F60}"/>
              </a:ext>
            </a:extLst>
          </p:cNvPr>
          <p:cNvSpPr/>
          <p:nvPr/>
        </p:nvSpPr>
        <p:spPr>
          <a:xfrm>
            <a:off x="5840630" y="5015665"/>
            <a:ext cx="144000" cy="4571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51" name="Tableau 3">
            <a:extLst>
              <a:ext uri="{FF2B5EF4-FFF2-40B4-BE49-F238E27FC236}">
                <a16:creationId xmlns:a16="http://schemas.microsoft.com/office/drawing/2014/main" id="{5E174801-47FA-539F-792D-AF5B1B316CF5}"/>
              </a:ext>
            </a:extLst>
          </p:cNvPr>
          <p:cNvGraphicFramePr>
            <a:graphicFrameLocks noGrp="1"/>
          </p:cNvGraphicFramePr>
          <p:nvPr>
            <p:extLst>
              <p:ext uri="{D42A27DB-BD31-4B8C-83A1-F6EECF244321}">
                <p14:modId xmlns:p14="http://schemas.microsoft.com/office/powerpoint/2010/main" val="753629120"/>
              </p:ext>
            </p:extLst>
          </p:nvPr>
        </p:nvGraphicFramePr>
        <p:xfrm>
          <a:off x="594261" y="6335429"/>
          <a:ext cx="6371151" cy="3108960"/>
        </p:xfrm>
        <a:graphic>
          <a:graphicData uri="http://schemas.openxmlformats.org/drawingml/2006/table">
            <a:tbl>
              <a:tblPr firstRow="1" bandRow="1" bandCol="1">
                <a:tableStyleId>{5C22544A-7EE6-4342-B048-85BDC9FD1C3A}</a:tableStyleId>
              </a:tblPr>
              <a:tblGrid>
                <a:gridCol w="6371151">
                  <a:extLst>
                    <a:ext uri="{9D8B030D-6E8A-4147-A177-3AD203B41FA5}">
                      <a16:colId xmlns:a16="http://schemas.microsoft.com/office/drawing/2014/main" val="1268206755"/>
                    </a:ext>
                  </a:extLst>
                </a:gridCol>
              </a:tblGrid>
              <a:tr h="243343">
                <a:tc>
                  <a:txBody>
                    <a:bodyPr/>
                    <a:lstStyle/>
                    <a:p>
                      <a:r>
                        <a:rPr lang="fr-FR" sz="1200" dirty="0">
                          <a:solidFill>
                            <a:schemeClr val="tx1"/>
                          </a:solidFill>
                        </a:rPr>
                        <a:t>La Communication externe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63077047"/>
                  </a:ext>
                </a:extLst>
              </a:tr>
              <a:tr h="282176">
                <a:tc>
                  <a:txBody>
                    <a:bodyPr/>
                    <a:lstStyle/>
                    <a:p>
                      <a:r>
                        <a:rPr lang="fr-FR" sz="1200" dirty="0"/>
                        <a:t>Valorisation de l’activité de l’Ecole de Mini-Basket auprès : </a:t>
                      </a:r>
                    </a:p>
                    <a:p>
                      <a:endParaRPr lang="fr-FR" sz="1200" dirty="0"/>
                    </a:p>
                    <a:p>
                      <a:r>
                        <a:rPr lang="fr-FR" sz="1200" dirty="0"/>
                        <a:t>            - Des Partenaires (institutionnels &amp; privés)                Oui                  Non   </a:t>
                      </a:r>
                    </a:p>
                    <a:p>
                      <a:r>
                        <a:rPr lang="fr-FR" sz="1200" dirty="0"/>
                        <a:t>  </a:t>
                      </a:r>
                    </a:p>
                    <a:p>
                      <a:r>
                        <a:rPr lang="fr-FR" sz="1200" dirty="0"/>
                        <a:t>            - Des Médias (presse papier, reportages)                   Oui                  Non </a:t>
                      </a:r>
                    </a:p>
                    <a:p>
                      <a:endParaRPr lang="fr-FR" sz="1200" dirty="0"/>
                    </a:p>
                    <a:p>
                      <a:r>
                        <a:rPr lang="fr-FR" sz="1200" dirty="0"/>
                        <a:t>            - Des Ecoles locales                                                        Oui                  Non</a:t>
                      </a:r>
                    </a:p>
                    <a:p>
                      <a:endParaRPr lang="fr-FR" sz="1200" dirty="0"/>
                    </a:p>
                    <a:p>
                      <a:endParaRPr lang="fr-FR" sz="1200" dirty="0"/>
                    </a:p>
                    <a:p>
                      <a:endParaRPr lang="fr-FR" sz="1200" dirty="0"/>
                    </a:p>
                    <a:p>
                      <a:r>
                        <a:rPr lang="fr-FR" sz="1200" dirty="0"/>
                        <a:t>               Joignez les documents : affiches, coupures de presse, photos et autres montrant les         activités de l’Ecole de Mini-Basket !</a:t>
                      </a:r>
                    </a:p>
                    <a:p>
                      <a:endParaRPr lang="fr-FR" sz="1200" dirty="0"/>
                    </a:p>
                    <a:p>
                      <a:r>
                        <a:rPr lang="fr-FR" sz="1200" dirty="0"/>
                        <a:t>Existe-il un contrat/une charte parents/enfants/club ?      Oui                  Non </a:t>
                      </a:r>
                    </a:p>
                    <a:p>
                      <a:r>
                        <a:rPr lang="fr-FR" sz="1200" dirty="0"/>
                        <a:t>                                                                                                                                          Joindre un exemplaire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1668098"/>
                  </a:ext>
                </a:extLst>
              </a:tr>
            </a:tbl>
          </a:graphicData>
        </a:graphic>
      </p:graphicFrame>
      <p:sp>
        <p:nvSpPr>
          <p:cNvPr id="52" name="Rectangle 51">
            <a:extLst>
              <a:ext uri="{FF2B5EF4-FFF2-40B4-BE49-F238E27FC236}">
                <a16:creationId xmlns:a16="http://schemas.microsoft.com/office/drawing/2014/main" id="{B26763A6-71B9-9B9C-0410-D900F2F1C8EF}"/>
              </a:ext>
            </a:extLst>
          </p:cNvPr>
          <p:cNvSpPr/>
          <p:nvPr/>
        </p:nvSpPr>
        <p:spPr>
          <a:xfrm flipH="1">
            <a:off x="4709756" y="4664601"/>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a:extLst>
              <a:ext uri="{FF2B5EF4-FFF2-40B4-BE49-F238E27FC236}">
                <a16:creationId xmlns:a16="http://schemas.microsoft.com/office/drawing/2014/main" id="{EFC6B031-B38D-BC2C-D0DE-862BFC1CFA37}"/>
              </a:ext>
            </a:extLst>
          </p:cNvPr>
          <p:cNvSpPr/>
          <p:nvPr/>
        </p:nvSpPr>
        <p:spPr>
          <a:xfrm flipH="1">
            <a:off x="5567834" y="4659075"/>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Rectangle 53">
            <a:extLst>
              <a:ext uri="{FF2B5EF4-FFF2-40B4-BE49-F238E27FC236}">
                <a16:creationId xmlns:a16="http://schemas.microsoft.com/office/drawing/2014/main" id="{703789FF-63BB-3705-B375-8BD00491998C}"/>
              </a:ext>
            </a:extLst>
          </p:cNvPr>
          <p:cNvSpPr/>
          <p:nvPr/>
        </p:nvSpPr>
        <p:spPr>
          <a:xfrm flipH="1">
            <a:off x="4709756" y="5229348"/>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Rectangle 54">
            <a:extLst>
              <a:ext uri="{FF2B5EF4-FFF2-40B4-BE49-F238E27FC236}">
                <a16:creationId xmlns:a16="http://schemas.microsoft.com/office/drawing/2014/main" id="{9CABFF1E-70A8-B009-4F64-D6902FA1808D}"/>
              </a:ext>
            </a:extLst>
          </p:cNvPr>
          <p:cNvSpPr/>
          <p:nvPr/>
        </p:nvSpPr>
        <p:spPr>
          <a:xfrm flipH="1">
            <a:off x="4709756" y="4956115"/>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Rectangle 55">
            <a:extLst>
              <a:ext uri="{FF2B5EF4-FFF2-40B4-BE49-F238E27FC236}">
                <a16:creationId xmlns:a16="http://schemas.microsoft.com/office/drawing/2014/main" id="{83B4ABD0-6D4E-68A4-C36B-4B31954B1431}"/>
              </a:ext>
            </a:extLst>
          </p:cNvPr>
          <p:cNvSpPr/>
          <p:nvPr/>
        </p:nvSpPr>
        <p:spPr>
          <a:xfrm flipH="1">
            <a:off x="5567834" y="4952023"/>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Rectangle 56">
            <a:extLst>
              <a:ext uri="{FF2B5EF4-FFF2-40B4-BE49-F238E27FC236}">
                <a16:creationId xmlns:a16="http://schemas.microsoft.com/office/drawing/2014/main" id="{570C798E-B2AA-F9FD-D928-182EB971F74D}"/>
              </a:ext>
            </a:extLst>
          </p:cNvPr>
          <p:cNvSpPr/>
          <p:nvPr/>
        </p:nvSpPr>
        <p:spPr>
          <a:xfrm flipH="1">
            <a:off x="5567834" y="5229348"/>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Rectangle 57">
            <a:extLst>
              <a:ext uri="{FF2B5EF4-FFF2-40B4-BE49-F238E27FC236}">
                <a16:creationId xmlns:a16="http://schemas.microsoft.com/office/drawing/2014/main" id="{6CE3FCF3-E1FB-EE30-40F2-9407D5266216}"/>
              </a:ext>
            </a:extLst>
          </p:cNvPr>
          <p:cNvSpPr/>
          <p:nvPr/>
        </p:nvSpPr>
        <p:spPr>
          <a:xfrm flipH="1">
            <a:off x="5567834" y="5515004"/>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Rectangle 58">
            <a:extLst>
              <a:ext uri="{FF2B5EF4-FFF2-40B4-BE49-F238E27FC236}">
                <a16:creationId xmlns:a16="http://schemas.microsoft.com/office/drawing/2014/main" id="{9F2034DF-16FE-C143-F24E-509FCC06FA1E}"/>
              </a:ext>
            </a:extLst>
          </p:cNvPr>
          <p:cNvSpPr/>
          <p:nvPr/>
        </p:nvSpPr>
        <p:spPr>
          <a:xfrm flipH="1">
            <a:off x="4709756" y="5519146"/>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Rectangle 59">
            <a:extLst>
              <a:ext uri="{FF2B5EF4-FFF2-40B4-BE49-F238E27FC236}">
                <a16:creationId xmlns:a16="http://schemas.microsoft.com/office/drawing/2014/main" id="{5C1168A7-B572-6C77-8098-76EFACFE1F34}"/>
              </a:ext>
            </a:extLst>
          </p:cNvPr>
          <p:cNvSpPr/>
          <p:nvPr/>
        </p:nvSpPr>
        <p:spPr>
          <a:xfrm flipH="1">
            <a:off x="4709756" y="5815624"/>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Rectangle 60">
            <a:extLst>
              <a:ext uri="{FF2B5EF4-FFF2-40B4-BE49-F238E27FC236}">
                <a16:creationId xmlns:a16="http://schemas.microsoft.com/office/drawing/2014/main" id="{6B013366-F928-3F6E-DF9B-BD729BFF9A54}"/>
              </a:ext>
            </a:extLst>
          </p:cNvPr>
          <p:cNvSpPr/>
          <p:nvPr/>
        </p:nvSpPr>
        <p:spPr>
          <a:xfrm flipH="1">
            <a:off x="5567834" y="5810623"/>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Rectangle 61">
            <a:extLst>
              <a:ext uri="{FF2B5EF4-FFF2-40B4-BE49-F238E27FC236}">
                <a16:creationId xmlns:a16="http://schemas.microsoft.com/office/drawing/2014/main" id="{AA7CE1EA-140C-B948-BEC0-E702F87D5F7F}"/>
              </a:ext>
            </a:extLst>
          </p:cNvPr>
          <p:cNvSpPr/>
          <p:nvPr/>
        </p:nvSpPr>
        <p:spPr>
          <a:xfrm flipH="1">
            <a:off x="5567834" y="7055980"/>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Rectangle 62">
            <a:extLst>
              <a:ext uri="{FF2B5EF4-FFF2-40B4-BE49-F238E27FC236}">
                <a16:creationId xmlns:a16="http://schemas.microsoft.com/office/drawing/2014/main" id="{E425FEDD-CD62-3602-4ADB-AB4536B90B2B}"/>
              </a:ext>
            </a:extLst>
          </p:cNvPr>
          <p:cNvSpPr/>
          <p:nvPr/>
        </p:nvSpPr>
        <p:spPr>
          <a:xfrm flipH="1">
            <a:off x="5567834" y="7759873"/>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4" name="Rectangle 63">
            <a:extLst>
              <a:ext uri="{FF2B5EF4-FFF2-40B4-BE49-F238E27FC236}">
                <a16:creationId xmlns:a16="http://schemas.microsoft.com/office/drawing/2014/main" id="{5B323498-3F14-529C-FED2-186A05E6C978}"/>
              </a:ext>
            </a:extLst>
          </p:cNvPr>
          <p:cNvSpPr/>
          <p:nvPr/>
        </p:nvSpPr>
        <p:spPr>
          <a:xfrm flipH="1">
            <a:off x="5567834" y="7417067"/>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Flèche vers la droite 64">
            <a:extLst>
              <a:ext uri="{FF2B5EF4-FFF2-40B4-BE49-F238E27FC236}">
                <a16:creationId xmlns:a16="http://schemas.microsoft.com/office/drawing/2014/main" id="{BBC699DC-1917-AF30-1702-67E378EEBE5A}"/>
              </a:ext>
            </a:extLst>
          </p:cNvPr>
          <p:cNvSpPr/>
          <p:nvPr/>
        </p:nvSpPr>
        <p:spPr>
          <a:xfrm>
            <a:off x="777963" y="8545809"/>
            <a:ext cx="278295" cy="7232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Rectangle 65">
            <a:extLst>
              <a:ext uri="{FF2B5EF4-FFF2-40B4-BE49-F238E27FC236}">
                <a16:creationId xmlns:a16="http://schemas.microsoft.com/office/drawing/2014/main" id="{285ED29E-7955-A807-4421-0C91D8EC6DAF}"/>
              </a:ext>
            </a:extLst>
          </p:cNvPr>
          <p:cNvSpPr/>
          <p:nvPr/>
        </p:nvSpPr>
        <p:spPr>
          <a:xfrm flipH="1">
            <a:off x="4709756" y="9059290"/>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Flèche vers la droite 66">
            <a:extLst>
              <a:ext uri="{FF2B5EF4-FFF2-40B4-BE49-F238E27FC236}">
                <a16:creationId xmlns:a16="http://schemas.microsoft.com/office/drawing/2014/main" id="{B4329DFC-2E7D-B0D6-0F0B-A5751A8EA609}"/>
              </a:ext>
            </a:extLst>
          </p:cNvPr>
          <p:cNvSpPr/>
          <p:nvPr/>
        </p:nvSpPr>
        <p:spPr>
          <a:xfrm>
            <a:off x="5131445" y="9278118"/>
            <a:ext cx="278295" cy="7232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2" name="Image 41" descr="Une image contenant logo&#10;&#10;Description générée automatiquement">
            <a:extLst>
              <a:ext uri="{FF2B5EF4-FFF2-40B4-BE49-F238E27FC236}">
                <a16:creationId xmlns:a16="http://schemas.microsoft.com/office/drawing/2014/main" id="{92C767BC-3A47-F4E4-F215-C95A490CEB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87573" y="9536489"/>
            <a:ext cx="577091" cy="853009"/>
          </a:xfrm>
          <a:prstGeom prst="rect">
            <a:avLst/>
          </a:prstGeom>
        </p:spPr>
      </p:pic>
      <p:pic>
        <p:nvPicPr>
          <p:cNvPr id="68" name="Image 67" descr="Une image contenant basket&#10;&#10;Description générée automatiquement">
            <a:extLst>
              <a:ext uri="{FF2B5EF4-FFF2-40B4-BE49-F238E27FC236}">
                <a16:creationId xmlns:a16="http://schemas.microsoft.com/office/drawing/2014/main" id="{AD394888-B0F2-C2E6-471E-9BDD7F037D7C}"/>
              </a:ext>
            </a:extLst>
          </p:cNvPr>
          <p:cNvPicPr>
            <a:picLocks noChangeAspect="1"/>
          </p:cNvPicPr>
          <p:nvPr/>
        </p:nvPicPr>
        <p:blipFill>
          <a:blip r:embed="rId3"/>
          <a:stretch>
            <a:fillRect/>
          </a:stretch>
        </p:blipFill>
        <p:spPr>
          <a:xfrm>
            <a:off x="5906568" y="437531"/>
            <a:ext cx="881516" cy="942065"/>
          </a:xfrm>
          <a:prstGeom prst="rect">
            <a:avLst/>
          </a:prstGeom>
        </p:spPr>
      </p:pic>
      <p:pic>
        <p:nvPicPr>
          <p:cNvPr id="4" name="Image 3" descr="Une image contenant basket&#10;&#10;Description générée automatiquement">
            <a:extLst>
              <a:ext uri="{FF2B5EF4-FFF2-40B4-BE49-F238E27FC236}">
                <a16:creationId xmlns:a16="http://schemas.microsoft.com/office/drawing/2014/main" id="{899A065C-BF79-8A48-6025-D560386B4949}"/>
              </a:ext>
            </a:extLst>
          </p:cNvPr>
          <p:cNvPicPr>
            <a:picLocks noChangeAspect="1"/>
          </p:cNvPicPr>
          <p:nvPr/>
        </p:nvPicPr>
        <p:blipFill>
          <a:blip r:embed="rId3"/>
          <a:stretch>
            <a:fillRect/>
          </a:stretch>
        </p:blipFill>
        <p:spPr>
          <a:xfrm>
            <a:off x="8488971" y="-3961061"/>
            <a:ext cx="881516" cy="942065"/>
          </a:xfrm>
          <a:prstGeom prst="rect">
            <a:avLst/>
          </a:prstGeom>
        </p:spPr>
      </p:pic>
      <p:pic>
        <p:nvPicPr>
          <p:cNvPr id="6" name="Picture 2">
            <a:extLst>
              <a:ext uri="{FF2B5EF4-FFF2-40B4-BE49-F238E27FC236}">
                <a16:creationId xmlns:a16="http://schemas.microsoft.com/office/drawing/2014/main" id="{E641CDAC-11F7-C25A-989C-85E7C3856C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09741" y="18060"/>
            <a:ext cx="1905000"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0910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669284AA-231C-66DA-05C9-35D8D3C96E7A}"/>
              </a:ext>
            </a:extLst>
          </p:cNvPr>
          <p:cNvSpPr txBox="1"/>
          <p:nvPr/>
        </p:nvSpPr>
        <p:spPr>
          <a:xfrm>
            <a:off x="748146" y="914400"/>
            <a:ext cx="4052454" cy="338554"/>
          </a:xfrm>
          <a:prstGeom prst="rect">
            <a:avLst/>
          </a:prstGeom>
          <a:noFill/>
        </p:spPr>
        <p:txBody>
          <a:bodyPr wrap="square" rtlCol="0">
            <a:spAutoFit/>
          </a:bodyPr>
          <a:lstStyle/>
          <a:p>
            <a:r>
              <a:rPr lang="fr-FR" sz="1600" b="1" dirty="0">
                <a:solidFill>
                  <a:schemeClr val="accent2"/>
                </a:solidFill>
                <a:latin typeface="Century Gothic" panose="020B0502020202020204" pitchFamily="34" charset="0"/>
              </a:rPr>
              <a:t>Pièces à joindre </a:t>
            </a:r>
          </a:p>
        </p:txBody>
      </p:sp>
      <p:sp>
        <p:nvSpPr>
          <p:cNvPr id="19" name="ZoneTexte 18">
            <a:extLst>
              <a:ext uri="{FF2B5EF4-FFF2-40B4-BE49-F238E27FC236}">
                <a16:creationId xmlns:a16="http://schemas.microsoft.com/office/drawing/2014/main" id="{8CE7FE7E-9527-9009-5608-76EFAD3FEDD8}"/>
              </a:ext>
            </a:extLst>
          </p:cNvPr>
          <p:cNvSpPr txBox="1"/>
          <p:nvPr/>
        </p:nvSpPr>
        <p:spPr>
          <a:xfrm>
            <a:off x="594261" y="9536489"/>
            <a:ext cx="6371151" cy="276999"/>
          </a:xfrm>
          <a:prstGeom prst="rect">
            <a:avLst/>
          </a:prstGeom>
          <a:noFill/>
        </p:spPr>
        <p:txBody>
          <a:bodyPr wrap="square" rtlCol="0">
            <a:spAutoFit/>
          </a:bodyPr>
          <a:lstStyle/>
          <a:p>
            <a:pPr algn="ctr"/>
            <a:r>
              <a:rPr lang="fr-FR" sz="1200" dirty="0"/>
              <a:t>- 8 - </a:t>
            </a:r>
          </a:p>
        </p:txBody>
      </p:sp>
      <p:graphicFrame>
        <p:nvGraphicFramePr>
          <p:cNvPr id="3" name="Tableau 3">
            <a:extLst>
              <a:ext uri="{FF2B5EF4-FFF2-40B4-BE49-F238E27FC236}">
                <a16:creationId xmlns:a16="http://schemas.microsoft.com/office/drawing/2014/main" id="{E8117152-2A5F-E1B3-157F-9379B48C214C}"/>
              </a:ext>
            </a:extLst>
          </p:cNvPr>
          <p:cNvGraphicFramePr>
            <a:graphicFrameLocks noGrp="1"/>
          </p:cNvGraphicFramePr>
          <p:nvPr>
            <p:extLst>
              <p:ext uri="{D42A27DB-BD31-4B8C-83A1-F6EECF244321}">
                <p14:modId xmlns:p14="http://schemas.microsoft.com/office/powerpoint/2010/main" val="3327017585"/>
              </p:ext>
            </p:extLst>
          </p:nvPr>
        </p:nvGraphicFramePr>
        <p:xfrm>
          <a:off x="594261" y="1771721"/>
          <a:ext cx="6371152" cy="3677759"/>
        </p:xfrm>
        <a:graphic>
          <a:graphicData uri="http://schemas.openxmlformats.org/drawingml/2006/table">
            <a:tbl>
              <a:tblPr firstRow="1" bandRow="1" bandCol="1">
                <a:tableStyleId>{5C22544A-7EE6-4342-B048-85BDC9FD1C3A}</a:tableStyleId>
              </a:tblPr>
              <a:tblGrid>
                <a:gridCol w="1972669">
                  <a:extLst>
                    <a:ext uri="{9D8B030D-6E8A-4147-A177-3AD203B41FA5}">
                      <a16:colId xmlns:a16="http://schemas.microsoft.com/office/drawing/2014/main" val="1268206755"/>
                    </a:ext>
                  </a:extLst>
                </a:gridCol>
                <a:gridCol w="4398483">
                  <a:extLst>
                    <a:ext uri="{9D8B030D-6E8A-4147-A177-3AD203B41FA5}">
                      <a16:colId xmlns:a16="http://schemas.microsoft.com/office/drawing/2014/main" val="3228545750"/>
                    </a:ext>
                  </a:extLst>
                </a:gridCol>
              </a:tblGrid>
              <a:tr h="243343">
                <a:tc gridSpan="2">
                  <a:txBody>
                    <a:bodyPr/>
                    <a:lstStyle/>
                    <a:p>
                      <a:pPr algn="ctr"/>
                      <a:r>
                        <a:rPr lang="fr-FR" sz="1200" dirty="0">
                          <a:solidFill>
                            <a:schemeClr val="tx1"/>
                          </a:solidFill>
                        </a:rPr>
                        <a:t>RAPPEL DES PIECES A JOINDRE AU DOSSIER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63077047"/>
                  </a:ext>
                </a:extLst>
              </a:tr>
              <a:tr h="665424">
                <a:tc>
                  <a:txBody>
                    <a:bodyPr/>
                    <a:lstStyle/>
                    <a:p>
                      <a:pPr algn="ctr"/>
                      <a:r>
                        <a:rPr lang="fr-FR" sz="1200" dirty="0"/>
                        <a:t>La Structure Associative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1668098"/>
                  </a:ext>
                </a:extLst>
              </a:tr>
              <a:tr h="726335">
                <a:tc>
                  <a:txBody>
                    <a:bodyPr/>
                    <a:lstStyle/>
                    <a:p>
                      <a:pPr algn="ctr"/>
                      <a:r>
                        <a:rPr lang="fr-FR" sz="1200" dirty="0"/>
                        <a:t>Les Ressources Humaines  de l’Ecole de Mini-Basket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5766615"/>
                  </a:ext>
                </a:extLst>
              </a:tr>
              <a:tr h="337466">
                <a:tc>
                  <a:txBody>
                    <a:bodyPr/>
                    <a:lstStyle/>
                    <a:p>
                      <a:pPr algn="ctr"/>
                      <a:r>
                        <a:rPr lang="fr-FR" sz="1200" dirty="0"/>
                        <a:t>`</a:t>
                      </a:r>
                    </a:p>
                    <a:p>
                      <a:pPr algn="ctr"/>
                      <a:endParaRPr lang="fr-FR" sz="1200" dirty="0"/>
                    </a:p>
                    <a:p>
                      <a:pPr algn="ctr"/>
                      <a:r>
                        <a:rPr lang="fr-FR" sz="1200" dirty="0"/>
                        <a:t>L’Activité Sportive</a:t>
                      </a:r>
                    </a:p>
                    <a:p>
                      <a:pPr algn="ctr"/>
                      <a:endParaRPr lang="fr-FR" sz="1200" dirty="0"/>
                    </a:p>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1153676"/>
                  </a:ext>
                </a:extLst>
              </a:tr>
              <a:tr h="605406">
                <a:tc>
                  <a:txBody>
                    <a:bodyPr/>
                    <a:lstStyle/>
                    <a:p>
                      <a:pPr algn="ctr"/>
                      <a:endParaRPr lang="fr-FR" sz="1200" dirty="0"/>
                    </a:p>
                    <a:p>
                      <a:pPr algn="ctr"/>
                      <a:endParaRPr lang="fr-FR" sz="1200" dirty="0"/>
                    </a:p>
                    <a:p>
                      <a:pPr algn="ctr"/>
                      <a:r>
                        <a:rPr lang="fr-FR" sz="1200" dirty="0"/>
                        <a:t>La Communication</a:t>
                      </a:r>
                    </a:p>
                    <a:p>
                      <a:pPr algn="ctr"/>
                      <a:endParaRPr lang="fr-FR" sz="1200" dirty="0"/>
                    </a:p>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7863792"/>
                  </a:ext>
                </a:extLst>
              </a:tr>
            </a:tbl>
          </a:graphicData>
        </a:graphic>
      </p:graphicFrame>
      <p:sp>
        <p:nvSpPr>
          <p:cNvPr id="2" name="Rectangle 1">
            <a:extLst>
              <a:ext uri="{FF2B5EF4-FFF2-40B4-BE49-F238E27FC236}">
                <a16:creationId xmlns:a16="http://schemas.microsoft.com/office/drawing/2014/main" id="{8CE97578-E4A5-70B4-DA23-7089813FC396}"/>
              </a:ext>
            </a:extLst>
          </p:cNvPr>
          <p:cNvSpPr/>
          <p:nvPr/>
        </p:nvSpPr>
        <p:spPr>
          <a:xfrm flipH="1">
            <a:off x="2702373" y="2161831"/>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a:extLst>
              <a:ext uri="{FF2B5EF4-FFF2-40B4-BE49-F238E27FC236}">
                <a16:creationId xmlns:a16="http://schemas.microsoft.com/office/drawing/2014/main" id="{12319342-F1D5-B360-B2FC-1C9D55CC3ED2}"/>
              </a:ext>
            </a:extLst>
          </p:cNvPr>
          <p:cNvSpPr/>
          <p:nvPr/>
        </p:nvSpPr>
        <p:spPr>
          <a:xfrm flipH="1">
            <a:off x="2702373" y="2468443"/>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a:extLst>
              <a:ext uri="{FF2B5EF4-FFF2-40B4-BE49-F238E27FC236}">
                <a16:creationId xmlns:a16="http://schemas.microsoft.com/office/drawing/2014/main" id="{1C753E07-413C-9C27-AD70-CAF635F40004}"/>
              </a:ext>
            </a:extLst>
          </p:cNvPr>
          <p:cNvSpPr/>
          <p:nvPr/>
        </p:nvSpPr>
        <p:spPr>
          <a:xfrm flipH="1">
            <a:off x="2700470" y="3009074"/>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a:extLst>
              <a:ext uri="{FF2B5EF4-FFF2-40B4-BE49-F238E27FC236}">
                <a16:creationId xmlns:a16="http://schemas.microsoft.com/office/drawing/2014/main" id="{46B02D21-0C72-2CB1-BDD4-CAC6D5F26FEA}"/>
              </a:ext>
            </a:extLst>
          </p:cNvPr>
          <p:cNvSpPr/>
          <p:nvPr/>
        </p:nvSpPr>
        <p:spPr>
          <a:xfrm flipH="1">
            <a:off x="2700470" y="3595808"/>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id="{76C5AAED-8D64-D018-A3E5-F8EB76467CA4}"/>
              </a:ext>
            </a:extLst>
          </p:cNvPr>
          <p:cNvSpPr txBox="1"/>
          <p:nvPr/>
        </p:nvSpPr>
        <p:spPr>
          <a:xfrm>
            <a:off x="2844470" y="2024729"/>
            <a:ext cx="4120309" cy="461665"/>
          </a:xfrm>
          <a:prstGeom prst="rect">
            <a:avLst/>
          </a:prstGeom>
          <a:noFill/>
        </p:spPr>
        <p:txBody>
          <a:bodyPr wrap="square" rtlCol="0">
            <a:spAutoFit/>
          </a:bodyPr>
          <a:lstStyle/>
          <a:p>
            <a:pPr algn="ctr"/>
            <a:r>
              <a:rPr lang="fr-FR" sz="1200" dirty="0"/>
              <a:t>Un organigramme simplifié montrant la place de l’Ecole de Mini-Basket et de ses représentants dans le Club</a:t>
            </a:r>
          </a:p>
        </p:txBody>
      </p:sp>
      <p:sp>
        <p:nvSpPr>
          <p:cNvPr id="69" name="ZoneTexte 68">
            <a:extLst>
              <a:ext uri="{FF2B5EF4-FFF2-40B4-BE49-F238E27FC236}">
                <a16:creationId xmlns:a16="http://schemas.microsoft.com/office/drawing/2014/main" id="{CC7A5821-95D3-CD2B-6AF3-9E090183B9EF}"/>
              </a:ext>
            </a:extLst>
          </p:cNvPr>
          <p:cNvSpPr txBox="1"/>
          <p:nvPr/>
        </p:nvSpPr>
        <p:spPr>
          <a:xfrm>
            <a:off x="2708913" y="2414402"/>
            <a:ext cx="4120309" cy="276999"/>
          </a:xfrm>
          <a:prstGeom prst="rect">
            <a:avLst/>
          </a:prstGeom>
          <a:noFill/>
        </p:spPr>
        <p:txBody>
          <a:bodyPr wrap="square" rtlCol="0">
            <a:spAutoFit/>
          </a:bodyPr>
          <a:lstStyle/>
          <a:p>
            <a:pPr algn="ctr"/>
            <a:r>
              <a:rPr lang="fr-FR" sz="1200" dirty="0"/>
              <a:t>Plan ou Schéma ou Photos présentant le(s) gymnase(s)</a:t>
            </a:r>
          </a:p>
        </p:txBody>
      </p:sp>
      <p:sp>
        <p:nvSpPr>
          <p:cNvPr id="70" name="ZoneTexte 69">
            <a:extLst>
              <a:ext uri="{FF2B5EF4-FFF2-40B4-BE49-F238E27FC236}">
                <a16:creationId xmlns:a16="http://schemas.microsoft.com/office/drawing/2014/main" id="{1566EA5A-52C1-A3A2-C495-5BFDC7934CBA}"/>
              </a:ext>
            </a:extLst>
          </p:cNvPr>
          <p:cNvSpPr txBox="1"/>
          <p:nvPr/>
        </p:nvSpPr>
        <p:spPr>
          <a:xfrm>
            <a:off x="2788236" y="2749797"/>
            <a:ext cx="4120309" cy="646331"/>
          </a:xfrm>
          <a:prstGeom prst="rect">
            <a:avLst/>
          </a:prstGeom>
          <a:noFill/>
        </p:spPr>
        <p:txBody>
          <a:bodyPr wrap="square" rtlCol="0">
            <a:spAutoFit/>
          </a:bodyPr>
          <a:lstStyle/>
          <a:p>
            <a:pPr algn="ctr"/>
            <a:r>
              <a:rPr lang="fr-FR" sz="1200" dirty="0"/>
              <a:t>Photocopie du diplôme d’entraineur de Basket et autres diplômes éventuels (BPJEPS, BFE, BFJ, Animateur Mini-Basket, CQP, DETB…) </a:t>
            </a:r>
          </a:p>
        </p:txBody>
      </p:sp>
      <p:sp>
        <p:nvSpPr>
          <p:cNvPr id="71" name="Rectangle 70">
            <a:extLst>
              <a:ext uri="{FF2B5EF4-FFF2-40B4-BE49-F238E27FC236}">
                <a16:creationId xmlns:a16="http://schemas.microsoft.com/office/drawing/2014/main" id="{14F7E988-0A7C-E9F8-4CF8-85DBC678C768}"/>
              </a:ext>
            </a:extLst>
          </p:cNvPr>
          <p:cNvSpPr/>
          <p:nvPr/>
        </p:nvSpPr>
        <p:spPr>
          <a:xfrm flipH="1">
            <a:off x="2700470" y="3897157"/>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Rectangle 71">
            <a:extLst>
              <a:ext uri="{FF2B5EF4-FFF2-40B4-BE49-F238E27FC236}">
                <a16:creationId xmlns:a16="http://schemas.microsoft.com/office/drawing/2014/main" id="{4077EB9A-CE1A-528E-59D1-69E275AA3E13}"/>
              </a:ext>
            </a:extLst>
          </p:cNvPr>
          <p:cNvSpPr/>
          <p:nvPr/>
        </p:nvSpPr>
        <p:spPr>
          <a:xfrm flipH="1">
            <a:off x="2700470" y="4173285"/>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ZoneTexte 72">
            <a:extLst>
              <a:ext uri="{FF2B5EF4-FFF2-40B4-BE49-F238E27FC236}">
                <a16:creationId xmlns:a16="http://schemas.microsoft.com/office/drawing/2014/main" id="{EF4B3E70-3083-3D57-A226-CF5133FD41CA}"/>
              </a:ext>
            </a:extLst>
          </p:cNvPr>
          <p:cNvSpPr txBox="1"/>
          <p:nvPr/>
        </p:nvSpPr>
        <p:spPr>
          <a:xfrm>
            <a:off x="2783344" y="3507707"/>
            <a:ext cx="4120309" cy="276999"/>
          </a:xfrm>
          <a:prstGeom prst="rect">
            <a:avLst/>
          </a:prstGeom>
          <a:noFill/>
        </p:spPr>
        <p:txBody>
          <a:bodyPr wrap="square" rtlCol="0">
            <a:spAutoFit/>
          </a:bodyPr>
          <a:lstStyle/>
          <a:p>
            <a:pPr algn="ctr"/>
            <a:r>
              <a:rPr lang="fr-FR" sz="1200" dirty="0"/>
              <a:t>Documents liés au calendrier des activités </a:t>
            </a:r>
          </a:p>
        </p:txBody>
      </p:sp>
      <p:sp>
        <p:nvSpPr>
          <p:cNvPr id="74" name="ZoneTexte 73">
            <a:extLst>
              <a:ext uri="{FF2B5EF4-FFF2-40B4-BE49-F238E27FC236}">
                <a16:creationId xmlns:a16="http://schemas.microsoft.com/office/drawing/2014/main" id="{40960203-785B-7F34-24B9-0EE8E2D95EC2}"/>
              </a:ext>
            </a:extLst>
          </p:cNvPr>
          <p:cNvSpPr txBox="1"/>
          <p:nvPr/>
        </p:nvSpPr>
        <p:spPr>
          <a:xfrm>
            <a:off x="2844469" y="3822372"/>
            <a:ext cx="4120309" cy="276999"/>
          </a:xfrm>
          <a:prstGeom prst="rect">
            <a:avLst/>
          </a:prstGeom>
          <a:noFill/>
        </p:spPr>
        <p:txBody>
          <a:bodyPr wrap="square" rtlCol="0">
            <a:spAutoFit/>
          </a:bodyPr>
          <a:lstStyle/>
          <a:p>
            <a:pPr algn="ctr"/>
            <a:r>
              <a:rPr lang="fr-FR" sz="1200" dirty="0"/>
              <a:t>Exemple de fiches d’entrainements utilisées (minimum 3) </a:t>
            </a:r>
          </a:p>
        </p:txBody>
      </p:sp>
      <p:sp>
        <p:nvSpPr>
          <p:cNvPr id="75" name="ZoneTexte 74">
            <a:extLst>
              <a:ext uri="{FF2B5EF4-FFF2-40B4-BE49-F238E27FC236}">
                <a16:creationId xmlns:a16="http://schemas.microsoft.com/office/drawing/2014/main" id="{521E65EA-9379-B1DA-EC8F-0DC0D0E47E9E}"/>
              </a:ext>
            </a:extLst>
          </p:cNvPr>
          <p:cNvSpPr txBox="1"/>
          <p:nvPr/>
        </p:nvSpPr>
        <p:spPr>
          <a:xfrm>
            <a:off x="2843834" y="4112765"/>
            <a:ext cx="4120309" cy="276999"/>
          </a:xfrm>
          <a:prstGeom prst="rect">
            <a:avLst/>
          </a:prstGeom>
          <a:noFill/>
        </p:spPr>
        <p:txBody>
          <a:bodyPr wrap="square" rtlCol="0">
            <a:spAutoFit/>
          </a:bodyPr>
          <a:lstStyle/>
          <a:p>
            <a:pPr algn="ctr"/>
            <a:r>
              <a:rPr lang="fr-FR" sz="1200" dirty="0"/>
              <a:t>Liste des plateaux auxquels l’Ecole de Mini-Basket a participé</a:t>
            </a:r>
          </a:p>
        </p:txBody>
      </p:sp>
      <p:sp>
        <p:nvSpPr>
          <p:cNvPr id="76" name="Rectangle 75">
            <a:extLst>
              <a:ext uri="{FF2B5EF4-FFF2-40B4-BE49-F238E27FC236}">
                <a16:creationId xmlns:a16="http://schemas.microsoft.com/office/drawing/2014/main" id="{A95A144E-6F5E-F46A-ADB6-53FF4B640168}"/>
              </a:ext>
            </a:extLst>
          </p:cNvPr>
          <p:cNvSpPr/>
          <p:nvPr/>
        </p:nvSpPr>
        <p:spPr>
          <a:xfrm flipH="1">
            <a:off x="2699834" y="4613528"/>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Rectangle 76">
            <a:extLst>
              <a:ext uri="{FF2B5EF4-FFF2-40B4-BE49-F238E27FC236}">
                <a16:creationId xmlns:a16="http://schemas.microsoft.com/office/drawing/2014/main" id="{D04F678F-08A0-1573-7AED-76DEE32E9B96}"/>
              </a:ext>
            </a:extLst>
          </p:cNvPr>
          <p:cNvSpPr/>
          <p:nvPr/>
        </p:nvSpPr>
        <p:spPr>
          <a:xfrm flipH="1">
            <a:off x="2699834" y="5095357"/>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ZoneTexte 77">
            <a:extLst>
              <a:ext uri="{FF2B5EF4-FFF2-40B4-BE49-F238E27FC236}">
                <a16:creationId xmlns:a16="http://schemas.microsoft.com/office/drawing/2014/main" id="{9D83077B-C604-2E32-AE71-BF22B5C8A9D7}"/>
              </a:ext>
            </a:extLst>
          </p:cNvPr>
          <p:cNvSpPr txBox="1"/>
          <p:nvPr/>
        </p:nvSpPr>
        <p:spPr>
          <a:xfrm>
            <a:off x="2815243" y="4489052"/>
            <a:ext cx="4120309" cy="461665"/>
          </a:xfrm>
          <a:prstGeom prst="rect">
            <a:avLst/>
          </a:prstGeom>
          <a:noFill/>
        </p:spPr>
        <p:txBody>
          <a:bodyPr wrap="square" rtlCol="0">
            <a:spAutoFit/>
          </a:bodyPr>
          <a:lstStyle/>
          <a:p>
            <a:pPr algn="ctr"/>
            <a:r>
              <a:rPr lang="fr-FR" sz="1200" dirty="0"/>
              <a:t>Extrait du compte-rendu de l’AG présentant l’activité de l’Ecole de Mini-Basket</a:t>
            </a:r>
          </a:p>
        </p:txBody>
      </p:sp>
      <p:sp>
        <p:nvSpPr>
          <p:cNvPr id="79" name="ZoneTexte 78">
            <a:extLst>
              <a:ext uri="{FF2B5EF4-FFF2-40B4-BE49-F238E27FC236}">
                <a16:creationId xmlns:a16="http://schemas.microsoft.com/office/drawing/2014/main" id="{CD9FA89D-4BEA-802F-97B7-1A4573298825}"/>
              </a:ext>
            </a:extLst>
          </p:cNvPr>
          <p:cNvSpPr txBox="1"/>
          <p:nvPr/>
        </p:nvSpPr>
        <p:spPr>
          <a:xfrm>
            <a:off x="2825876" y="4928318"/>
            <a:ext cx="4120309" cy="461665"/>
          </a:xfrm>
          <a:prstGeom prst="rect">
            <a:avLst/>
          </a:prstGeom>
          <a:noFill/>
        </p:spPr>
        <p:txBody>
          <a:bodyPr wrap="square" rtlCol="0">
            <a:spAutoFit/>
          </a:bodyPr>
          <a:lstStyle/>
          <a:p>
            <a:pPr algn="ctr"/>
            <a:r>
              <a:rPr lang="fr-FR" sz="1200" dirty="0"/>
              <a:t>Coupures de presse, photos, affiches, reprenant les activités de l’Ecole de Mini-Basket et sa valorisation auprès des partenaires</a:t>
            </a:r>
          </a:p>
        </p:txBody>
      </p:sp>
      <p:sp>
        <p:nvSpPr>
          <p:cNvPr id="80" name="ZoneTexte 79">
            <a:extLst>
              <a:ext uri="{FF2B5EF4-FFF2-40B4-BE49-F238E27FC236}">
                <a16:creationId xmlns:a16="http://schemas.microsoft.com/office/drawing/2014/main" id="{3F5E8211-A43D-121C-F264-924DCA603AB4}"/>
              </a:ext>
            </a:extLst>
          </p:cNvPr>
          <p:cNvSpPr txBox="1"/>
          <p:nvPr/>
        </p:nvSpPr>
        <p:spPr>
          <a:xfrm>
            <a:off x="-1" y="6073698"/>
            <a:ext cx="7559674" cy="276999"/>
          </a:xfrm>
          <a:prstGeom prst="rect">
            <a:avLst/>
          </a:prstGeom>
          <a:noFill/>
        </p:spPr>
        <p:txBody>
          <a:bodyPr wrap="square" rtlCol="0">
            <a:spAutoFit/>
          </a:bodyPr>
          <a:lstStyle/>
          <a:p>
            <a:pPr algn="ctr"/>
            <a:r>
              <a:rPr lang="fr-FR" sz="1200" i="1" dirty="0"/>
              <a:t>Un exemple d’organigramme à remplir se trouve à la fin du dossier </a:t>
            </a:r>
          </a:p>
        </p:txBody>
      </p:sp>
      <p:sp>
        <p:nvSpPr>
          <p:cNvPr id="81" name="Rectangle 80">
            <a:extLst>
              <a:ext uri="{FF2B5EF4-FFF2-40B4-BE49-F238E27FC236}">
                <a16:creationId xmlns:a16="http://schemas.microsoft.com/office/drawing/2014/main" id="{A70A611A-E9C5-61B8-375B-0A3DEE74FCE1}"/>
              </a:ext>
            </a:extLst>
          </p:cNvPr>
          <p:cNvSpPr/>
          <p:nvPr/>
        </p:nvSpPr>
        <p:spPr>
          <a:xfrm>
            <a:off x="748146" y="6931472"/>
            <a:ext cx="6261196" cy="1536502"/>
          </a:xfrm>
          <a:prstGeom prst="rect">
            <a:avLst/>
          </a:prstGeom>
          <a:noFill/>
          <a:ln w="25400">
            <a:solidFill>
              <a:schemeClr val="accent2"/>
            </a:solidFill>
            <a:prstDash val="sysDot"/>
            <a:extLst>
              <a:ext uri="{C807C97D-BFC1-408E-A445-0C87EB9F89A2}">
                <ask:lineSketchStyleProps xmlns:ask="http://schemas.microsoft.com/office/drawing/2018/sketchyshapes" sd="1219033472">
                  <a:custGeom>
                    <a:avLst/>
                    <a:gdLst>
                      <a:gd name="connsiteX0" fmla="*/ 0 w 5683903"/>
                      <a:gd name="connsiteY0" fmla="*/ 0 h 1207699"/>
                      <a:gd name="connsiteX1" fmla="*/ 511551 w 5683903"/>
                      <a:gd name="connsiteY1" fmla="*/ 0 h 1207699"/>
                      <a:gd name="connsiteX2" fmla="*/ 909424 w 5683903"/>
                      <a:gd name="connsiteY2" fmla="*/ 0 h 1207699"/>
                      <a:gd name="connsiteX3" fmla="*/ 1591493 w 5683903"/>
                      <a:gd name="connsiteY3" fmla="*/ 0 h 1207699"/>
                      <a:gd name="connsiteX4" fmla="*/ 2103044 w 5683903"/>
                      <a:gd name="connsiteY4" fmla="*/ 0 h 1207699"/>
                      <a:gd name="connsiteX5" fmla="*/ 2614595 w 5683903"/>
                      <a:gd name="connsiteY5" fmla="*/ 0 h 1207699"/>
                      <a:gd name="connsiteX6" fmla="*/ 3296664 w 5683903"/>
                      <a:gd name="connsiteY6" fmla="*/ 0 h 1207699"/>
                      <a:gd name="connsiteX7" fmla="*/ 3751376 w 5683903"/>
                      <a:gd name="connsiteY7" fmla="*/ 0 h 1207699"/>
                      <a:gd name="connsiteX8" fmla="*/ 4433444 w 5683903"/>
                      <a:gd name="connsiteY8" fmla="*/ 0 h 1207699"/>
                      <a:gd name="connsiteX9" fmla="*/ 5115513 w 5683903"/>
                      <a:gd name="connsiteY9" fmla="*/ 0 h 1207699"/>
                      <a:gd name="connsiteX10" fmla="*/ 5683903 w 5683903"/>
                      <a:gd name="connsiteY10" fmla="*/ 0 h 1207699"/>
                      <a:gd name="connsiteX11" fmla="*/ 5683903 w 5683903"/>
                      <a:gd name="connsiteY11" fmla="*/ 426720 h 1207699"/>
                      <a:gd name="connsiteX12" fmla="*/ 5683903 w 5683903"/>
                      <a:gd name="connsiteY12" fmla="*/ 841364 h 1207699"/>
                      <a:gd name="connsiteX13" fmla="*/ 5683903 w 5683903"/>
                      <a:gd name="connsiteY13" fmla="*/ 1207699 h 1207699"/>
                      <a:gd name="connsiteX14" fmla="*/ 5115513 w 5683903"/>
                      <a:gd name="connsiteY14" fmla="*/ 1207699 h 1207699"/>
                      <a:gd name="connsiteX15" fmla="*/ 4660800 w 5683903"/>
                      <a:gd name="connsiteY15" fmla="*/ 1207699 h 1207699"/>
                      <a:gd name="connsiteX16" fmla="*/ 4092410 w 5683903"/>
                      <a:gd name="connsiteY16" fmla="*/ 1207699 h 1207699"/>
                      <a:gd name="connsiteX17" fmla="*/ 3410342 w 5683903"/>
                      <a:gd name="connsiteY17" fmla="*/ 1207699 h 1207699"/>
                      <a:gd name="connsiteX18" fmla="*/ 2841952 w 5683903"/>
                      <a:gd name="connsiteY18" fmla="*/ 1207699 h 1207699"/>
                      <a:gd name="connsiteX19" fmla="*/ 2444078 w 5683903"/>
                      <a:gd name="connsiteY19" fmla="*/ 1207699 h 1207699"/>
                      <a:gd name="connsiteX20" fmla="*/ 1989366 w 5683903"/>
                      <a:gd name="connsiteY20" fmla="*/ 1207699 h 1207699"/>
                      <a:gd name="connsiteX21" fmla="*/ 1307298 w 5683903"/>
                      <a:gd name="connsiteY21" fmla="*/ 1207699 h 1207699"/>
                      <a:gd name="connsiteX22" fmla="*/ 738907 w 5683903"/>
                      <a:gd name="connsiteY22" fmla="*/ 1207699 h 1207699"/>
                      <a:gd name="connsiteX23" fmla="*/ 0 w 5683903"/>
                      <a:gd name="connsiteY23" fmla="*/ 1207699 h 1207699"/>
                      <a:gd name="connsiteX24" fmla="*/ 0 w 5683903"/>
                      <a:gd name="connsiteY24" fmla="*/ 805133 h 1207699"/>
                      <a:gd name="connsiteX25" fmla="*/ 0 w 5683903"/>
                      <a:gd name="connsiteY25" fmla="*/ 438797 h 1207699"/>
                      <a:gd name="connsiteX26" fmla="*/ 0 w 5683903"/>
                      <a:gd name="connsiteY26" fmla="*/ 0 h 1207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83903" h="1207699" extrusionOk="0">
                        <a:moveTo>
                          <a:pt x="0" y="0"/>
                        </a:moveTo>
                        <a:cubicBezTo>
                          <a:pt x="169936" y="-45216"/>
                          <a:pt x="299654" y="14910"/>
                          <a:pt x="511551" y="0"/>
                        </a:cubicBezTo>
                        <a:cubicBezTo>
                          <a:pt x="723448" y="-14910"/>
                          <a:pt x="738504" y="32487"/>
                          <a:pt x="909424" y="0"/>
                        </a:cubicBezTo>
                        <a:cubicBezTo>
                          <a:pt x="1080344" y="-32487"/>
                          <a:pt x="1395543" y="57463"/>
                          <a:pt x="1591493" y="0"/>
                        </a:cubicBezTo>
                        <a:cubicBezTo>
                          <a:pt x="1787443" y="-57463"/>
                          <a:pt x="1853033" y="8628"/>
                          <a:pt x="2103044" y="0"/>
                        </a:cubicBezTo>
                        <a:cubicBezTo>
                          <a:pt x="2353055" y="-8628"/>
                          <a:pt x="2418113" y="55420"/>
                          <a:pt x="2614595" y="0"/>
                        </a:cubicBezTo>
                        <a:cubicBezTo>
                          <a:pt x="2811077" y="-55420"/>
                          <a:pt x="3016612" y="5912"/>
                          <a:pt x="3296664" y="0"/>
                        </a:cubicBezTo>
                        <a:cubicBezTo>
                          <a:pt x="3576716" y="-5912"/>
                          <a:pt x="3536291" y="50800"/>
                          <a:pt x="3751376" y="0"/>
                        </a:cubicBezTo>
                        <a:cubicBezTo>
                          <a:pt x="3966461" y="-50800"/>
                          <a:pt x="4256968" y="37318"/>
                          <a:pt x="4433444" y="0"/>
                        </a:cubicBezTo>
                        <a:cubicBezTo>
                          <a:pt x="4609920" y="-37318"/>
                          <a:pt x="4807114" y="6364"/>
                          <a:pt x="5115513" y="0"/>
                        </a:cubicBezTo>
                        <a:cubicBezTo>
                          <a:pt x="5423912" y="-6364"/>
                          <a:pt x="5453408" y="1389"/>
                          <a:pt x="5683903" y="0"/>
                        </a:cubicBezTo>
                        <a:cubicBezTo>
                          <a:pt x="5704560" y="176093"/>
                          <a:pt x="5664647" y="218243"/>
                          <a:pt x="5683903" y="426720"/>
                        </a:cubicBezTo>
                        <a:cubicBezTo>
                          <a:pt x="5703159" y="635197"/>
                          <a:pt x="5679403" y="635893"/>
                          <a:pt x="5683903" y="841364"/>
                        </a:cubicBezTo>
                        <a:cubicBezTo>
                          <a:pt x="5688403" y="1046835"/>
                          <a:pt x="5649766" y="1047827"/>
                          <a:pt x="5683903" y="1207699"/>
                        </a:cubicBezTo>
                        <a:cubicBezTo>
                          <a:pt x="5473571" y="1274780"/>
                          <a:pt x="5282573" y="1181378"/>
                          <a:pt x="5115513" y="1207699"/>
                        </a:cubicBezTo>
                        <a:cubicBezTo>
                          <a:pt x="4948453" y="1234020"/>
                          <a:pt x="4855826" y="1185986"/>
                          <a:pt x="4660800" y="1207699"/>
                        </a:cubicBezTo>
                        <a:cubicBezTo>
                          <a:pt x="4465774" y="1229412"/>
                          <a:pt x="4221031" y="1170417"/>
                          <a:pt x="4092410" y="1207699"/>
                        </a:cubicBezTo>
                        <a:cubicBezTo>
                          <a:pt x="3963789" y="1244981"/>
                          <a:pt x="3580553" y="1155669"/>
                          <a:pt x="3410342" y="1207699"/>
                        </a:cubicBezTo>
                        <a:cubicBezTo>
                          <a:pt x="3240131" y="1259729"/>
                          <a:pt x="3004799" y="1141963"/>
                          <a:pt x="2841952" y="1207699"/>
                        </a:cubicBezTo>
                        <a:cubicBezTo>
                          <a:pt x="2679105" y="1273435"/>
                          <a:pt x="2570999" y="1163988"/>
                          <a:pt x="2444078" y="1207699"/>
                        </a:cubicBezTo>
                        <a:cubicBezTo>
                          <a:pt x="2317157" y="1251410"/>
                          <a:pt x="2089698" y="1183473"/>
                          <a:pt x="1989366" y="1207699"/>
                        </a:cubicBezTo>
                        <a:cubicBezTo>
                          <a:pt x="1889034" y="1231925"/>
                          <a:pt x="1598476" y="1132966"/>
                          <a:pt x="1307298" y="1207699"/>
                        </a:cubicBezTo>
                        <a:cubicBezTo>
                          <a:pt x="1016120" y="1282432"/>
                          <a:pt x="930003" y="1191092"/>
                          <a:pt x="738907" y="1207699"/>
                        </a:cubicBezTo>
                        <a:cubicBezTo>
                          <a:pt x="547811" y="1224306"/>
                          <a:pt x="213909" y="1195852"/>
                          <a:pt x="0" y="1207699"/>
                        </a:cubicBezTo>
                        <a:cubicBezTo>
                          <a:pt x="-44588" y="1064773"/>
                          <a:pt x="5035" y="954591"/>
                          <a:pt x="0" y="805133"/>
                        </a:cubicBezTo>
                        <a:cubicBezTo>
                          <a:pt x="-5035" y="655675"/>
                          <a:pt x="40552" y="596514"/>
                          <a:pt x="0" y="438797"/>
                        </a:cubicBezTo>
                        <a:cubicBezTo>
                          <a:pt x="-40552" y="281080"/>
                          <a:pt x="34406" y="182433"/>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2" name="ZoneTexte 81">
            <a:extLst>
              <a:ext uri="{FF2B5EF4-FFF2-40B4-BE49-F238E27FC236}">
                <a16:creationId xmlns:a16="http://schemas.microsoft.com/office/drawing/2014/main" id="{0F5D31C2-6914-8EE4-DABF-20217A65DEBF}"/>
              </a:ext>
            </a:extLst>
          </p:cNvPr>
          <p:cNvSpPr txBox="1"/>
          <p:nvPr/>
        </p:nvSpPr>
        <p:spPr>
          <a:xfrm>
            <a:off x="843433" y="7082979"/>
            <a:ext cx="6082303" cy="1384995"/>
          </a:xfrm>
          <a:prstGeom prst="rect">
            <a:avLst/>
          </a:prstGeom>
          <a:noFill/>
        </p:spPr>
        <p:txBody>
          <a:bodyPr wrap="square" rtlCol="0">
            <a:spAutoFit/>
          </a:bodyPr>
          <a:lstStyle/>
          <a:p>
            <a:pPr algn="ctr"/>
            <a:r>
              <a:rPr lang="fr-FR" sz="1200" dirty="0"/>
              <a:t>Critères incontournables pour l’obtention du label :  </a:t>
            </a:r>
          </a:p>
          <a:p>
            <a:pPr algn="ctr"/>
            <a:endParaRPr lang="fr-FR" sz="1200" dirty="0"/>
          </a:p>
          <a:p>
            <a:pPr marL="171450" indent="-171450">
              <a:buFontTx/>
              <a:buChar char="-"/>
            </a:pPr>
            <a:r>
              <a:rPr lang="fr-FR" sz="1200" dirty="0"/>
              <a:t>Participation à la fête du Mini-Basket</a:t>
            </a:r>
          </a:p>
          <a:p>
            <a:pPr marL="171450" indent="-171450">
              <a:buFontTx/>
              <a:buChar char="-"/>
            </a:pPr>
            <a:r>
              <a:rPr lang="fr-FR" sz="1200" dirty="0"/>
              <a:t>Participation aux rencontres et plateaux organisés par le Comité</a:t>
            </a:r>
          </a:p>
          <a:p>
            <a:pPr marL="171450" indent="-171450">
              <a:buFontTx/>
              <a:buChar char="-"/>
            </a:pPr>
            <a:r>
              <a:rPr lang="fr-FR" sz="1200" dirty="0"/>
              <a:t>Organisation d’un plateau mini ou baby tous les 3 ans</a:t>
            </a:r>
          </a:p>
          <a:p>
            <a:pPr marL="171450" indent="-171450">
              <a:buFontTx/>
              <a:buChar char="-"/>
            </a:pPr>
            <a:r>
              <a:rPr lang="fr-FR" sz="1200" dirty="0"/>
              <a:t>Participation au forum départemental (mis en place en 2022) </a:t>
            </a:r>
          </a:p>
          <a:p>
            <a:pPr marL="171450" indent="-171450">
              <a:buFontTx/>
              <a:buChar char="-"/>
            </a:pPr>
            <a:endParaRPr lang="fr-FR" sz="1200" dirty="0"/>
          </a:p>
        </p:txBody>
      </p:sp>
      <p:pic>
        <p:nvPicPr>
          <p:cNvPr id="25" name="Image 24" descr="Une image contenant logo&#10;&#10;Description générée automatiquement">
            <a:extLst>
              <a:ext uri="{FF2B5EF4-FFF2-40B4-BE49-F238E27FC236}">
                <a16:creationId xmlns:a16="http://schemas.microsoft.com/office/drawing/2014/main" id="{DE459846-7CAE-7EB3-8B60-64A836D555D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0993" y="9107180"/>
            <a:ext cx="577091" cy="853009"/>
          </a:xfrm>
          <a:prstGeom prst="rect">
            <a:avLst/>
          </a:prstGeom>
        </p:spPr>
      </p:pic>
      <p:pic>
        <p:nvPicPr>
          <p:cNvPr id="26" name="Image 25" descr="Une image contenant basket&#10;&#10;Description générée automatiquement">
            <a:extLst>
              <a:ext uri="{FF2B5EF4-FFF2-40B4-BE49-F238E27FC236}">
                <a16:creationId xmlns:a16="http://schemas.microsoft.com/office/drawing/2014/main" id="{83822AB6-C88C-A9A7-6254-1FC73AA30439}"/>
              </a:ext>
            </a:extLst>
          </p:cNvPr>
          <p:cNvPicPr>
            <a:picLocks noChangeAspect="1"/>
          </p:cNvPicPr>
          <p:nvPr/>
        </p:nvPicPr>
        <p:blipFill>
          <a:blip r:embed="rId3"/>
          <a:stretch>
            <a:fillRect/>
          </a:stretch>
        </p:blipFill>
        <p:spPr>
          <a:xfrm>
            <a:off x="5906568" y="495588"/>
            <a:ext cx="881516" cy="942065"/>
          </a:xfrm>
          <a:prstGeom prst="rect">
            <a:avLst/>
          </a:prstGeom>
        </p:spPr>
      </p:pic>
      <p:pic>
        <p:nvPicPr>
          <p:cNvPr id="4" name="Image 3" descr="Une image contenant basket&#10;&#10;Description générée automatiquement">
            <a:extLst>
              <a:ext uri="{FF2B5EF4-FFF2-40B4-BE49-F238E27FC236}">
                <a16:creationId xmlns:a16="http://schemas.microsoft.com/office/drawing/2014/main" id="{506E1E31-78CF-A7DA-AB30-41BDE973688D}"/>
              </a:ext>
            </a:extLst>
          </p:cNvPr>
          <p:cNvPicPr>
            <a:picLocks noChangeAspect="1"/>
          </p:cNvPicPr>
          <p:nvPr/>
        </p:nvPicPr>
        <p:blipFill>
          <a:blip r:embed="rId3"/>
          <a:stretch>
            <a:fillRect/>
          </a:stretch>
        </p:blipFill>
        <p:spPr>
          <a:xfrm>
            <a:off x="8446568" y="-3799874"/>
            <a:ext cx="881516" cy="942065"/>
          </a:xfrm>
          <a:prstGeom prst="rect">
            <a:avLst/>
          </a:prstGeom>
        </p:spPr>
      </p:pic>
      <p:pic>
        <p:nvPicPr>
          <p:cNvPr id="5" name="Picture 2">
            <a:extLst>
              <a:ext uri="{FF2B5EF4-FFF2-40B4-BE49-F238E27FC236}">
                <a16:creationId xmlns:a16="http://schemas.microsoft.com/office/drawing/2014/main" id="{C0AD5FDD-61CA-5930-1420-42A7CD0CFC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7338" y="179247"/>
            <a:ext cx="1905000"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4073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669284AA-231C-66DA-05C9-35D8D3C96E7A}"/>
              </a:ext>
            </a:extLst>
          </p:cNvPr>
          <p:cNvSpPr txBox="1"/>
          <p:nvPr/>
        </p:nvSpPr>
        <p:spPr>
          <a:xfrm>
            <a:off x="748146" y="914400"/>
            <a:ext cx="4052454" cy="338554"/>
          </a:xfrm>
          <a:prstGeom prst="rect">
            <a:avLst/>
          </a:prstGeom>
          <a:noFill/>
        </p:spPr>
        <p:txBody>
          <a:bodyPr wrap="square" rtlCol="0">
            <a:spAutoFit/>
          </a:bodyPr>
          <a:lstStyle/>
          <a:p>
            <a:r>
              <a:rPr lang="fr-FR" sz="1600" b="1" dirty="0">
                <a:solidFill>
                  <a:schemeClr val="accent2"/>
                </a:solidFill>
                <a:latin typeface="Century Gothic" panose="020B0502020202020204" pitchFamily="34" charset="0"/>
              </a:rPr>
              <a:t>Réception du dossier</a:t>
            </a:r>
          </a:p>
        </p:txBody>
      </p:sp>
      <p:graphicFrame>
        <p:nvGraphicFramePr>
          <p:cNvPr id="3" name="Tableau 3">
            <a:extLst>
              <a:ext uri="{FF2B5EF4-FFF2-40B4-BE49-F238E27FC236}">
                <a16:creationId xmlns:a16="http://schemas.microsoft.com/office/drawing/2014/main" id="{E8117152-2A5F-E1B3-157F-9379B48C214C}"/>
              </a:ext>
            </a:extLst>
          </p:cNvPr>
          <p:cNvGraphicFramePr>
            <a:graphicFrameLocks noGrp="1"/>
          </p:cNvGraphicFramePr>
          <p:nvPr>
            <p:extLst>
              <p:ext uri="{D42A27DB-BD31-4B8C-83A1-F6EECF244321}">
                <p14:modId xmlns:p14="http://schemas.microsoft.com/office/powerpoint/2010/main" val="3224942850"/>
              </p:ext>
            </p:extLst>
          </p:nvPr>
        </p:nvGraphicFramePr>
        <p:xfrm>
          <a:off x="594261" y="1771721"/>
          <a:ext cx="6371153" cy="3509557"/>
        </p:xfrm>
        <a:graphic>
          <a:graphicData uri="http://schemas.openxmlformats.org/drawingml/2006/table">
            <a:tbl>
              <a:tblPr firstRow="1" bandRow="1" bandCol="1">
                <a:tableStyleId>{5C22544A-7EE6-4342-B048-85BDC9FD1C3A}</a:tableStyleId>
              </a:tblPr>
              <a:tblGrid>
                <a:gridCol w="2976842">
                  <a:extLst>
                    <a:ext uri="{9D8B030D-6E8A-4147-A177-3AD203B41FA5}">
                      <a16:colId xmlns:a16="http://schemas.microsoft.com/office/drawing/2014/main" val="1268206755"/>
                    </a:ext>
                  </a:extLst>
                </a:gridCol>
                <a:gridCol w="3394311">
                  <a:extLst>
                    <a:ext uri="{9D8B030D-6E8A-4147-A177-3AD203B41FA5}">
                      <a16:colId xmlns:a16="http://schemas.microsoft.com/office/drawing/2014/main" val="3228545750"/>
                    </a:ext>
                  </a:extLst>
                </a:gridCol>
              </a:tblGrid>
              <a:tr h="243343">
                <a:tc>
                  <a:txBody>
                    <a:bodyPr/>
                    <a:lstStyle/>
                    <a:p>
                      <a:pPr algn="l"/>
                      <a:r>
                        <a:rPr lang="fr-FR" sz="1200" dirty="0">
                          <a:solidFill>
                            <a:schemeClr val="tx1"/>
                          </a:solidFill>
                        </a:rPr>
                        <a:t>DOSSIER 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FR" sz="1200" dirty="0">
                          <a:solidFill>
                            <a:schemeClr val="tx1"/>
                          </a:solidFill>
                        </a:rPr>
                        <a:t>CLUB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077047"/>
                  </a:ext>
                </a:extLst>
              </a:tr>
              <a:tr h="388240">
                <a:tc>
                  <a:txBody>
                    <a:bodyPr/>
                    <a:lstStyle/>
                    <a:p>
                      <a:pPr algn="l"/>
                      <a:r>
                        <a:rPr lang="fr-FR" sz="1200" dirty="0"/>
                        <a:t>Date de réception du dossier :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1668098"/>
                  </a:ext>
                </a:extLst>
              </a:tr>
              <a:tr h="383060">
                <a:tc gridSpan="2">
                  <a:txBody>
                    <a:bodyPr/>
                    <a:lstStyle/>
                    <a:p>
                      <a:pPr algn="ctr"/>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5766615"/>
                  </a:ext>
                </a:extLst>
              </a:tr>
              <a:tr h="337466">
                <a:tc gridSpan="2">
                  <a:txBody>
                    <a:bodyPr/>
                    <a:lstStyle/>
                    <a:p>
                      <a:pPr algn="ctr"/>
                      <a:r>
                        <a:rPr lang="fr-FR" sz="1200" dirty="0"/>
                        <a:t>Avis de la Commission Mini-Basket du Comité du Tarn de Basket-Ball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1153676"/>
                  </a:ext>
                </a:extLst>
              </a:tr>
              <a:tr h="379225">
                <a:tc gridSpan="2">
                  <a:txBody>
                    <a:bodyPr/>
                    <a:lstStyle/>
                    <a:p>
                      <a:pPr algn="ctr"/>
                      <a:r>
                        <a:rPr lang="fr-FR" sz="1200" dirty="0"/>
                        <a:t>FAVORABLE                                                DEFAVORABLE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7863792"/>
                  </a:ext>
                </a:extLst>
              </a:tr>
              <a:tr h="370703">
                <a:tc gridSpan="2">
                  <a:txBody>
                    <a:bodyPr/>
                    <a:lstStyle/>
                    <a:p>
                      <a:pPr algn="l"/>
                      <a:r>
                        <a:rPr lang="fr-FR" sz="1200" dirty="0"/>
                        <a:t>Motif :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04248183"/>
                  </a:ext>
                </a:extLst>
              </a:tr>
              <a:tr h="370703">
                <a:tc gridSpan="2">
                  <a:txBody>
                    <a:bodyPr/>
                    <a:lstStyle/>
                    <a:p>
                      <a:pPr algn="l"/>
                      <a:r>
                        <a:rPr lang="fr-FR" sz="1200" dirty="0"/>
                        <a:t>A                                                         , le </a:t>
                      </a:r>
                    </a:p>
                    <a:p>
                      <a:pPr algn="l"/>
                      <a:endParaRPr lang="fr-FR" sz="1200" dirty="0"/>
                    </a:p>
                    <a:p>
                      <a:pPr algn="l"/>
                      <a:r>
                        <a:rPr lang="fr-FR" sz="1200" dirty="0"/>
                        <a:t>Signature du Président de la Commission Mini-Basket du CD81 : </a:t>
                      </a:r>
                    </a:p>
                    <a:p>
                      <a:pPr algn="l"/>
                      <a:endParaRPr lang="fr-FR" sz="1200" dirty="0"/>
                    </a:p>
                    <a:p>
                      <a:pPr algn="l"/>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extLst>
                  <a:ext uri="{0D108BD9-81ED-4DB2-BD59-A6C34878D82A}">
                    <a16:rowId xmlns:a16="http://schemas.microsoft.com/office/drawing/2014/main" val="2917423386"/>
                  </a:ext>
                </a:extLst>
              </a:tr>
              <a:tr h="370703">
                <a:tc gridSpan="2">
                  <a:txBody>
                    <a:bodyPr/>
                    <a:lstStyle/>
                    <a:p>
                      <a:pPr algn="ctr"/>
                      <a:r>
                        <a:rPr lang="fr-FR" sz="1200" dirty="0"/>
                        <a:t>Avis du Bureau du Comité du Tarn de Basket-Ball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endParaRPr lang="fr-FR"/>
                    </a:p>
                  </a:txBody>
                  <a:tcPr/>
                </a:tc>
                <a:extLst>
                  <a:ext uri="{0D108BD9-81ED-4DB2-BD59-A6C34878D82A}">
                    <a16:rowId xmlns:a16="http://schemas.microsoft.com/office/drawing/2014/main" val="3976518069"/>
                  </a:ext>
                </a:extLst>
              </a:tr>
            </a:tbl>
          </a:graphicData>
        </a:graphic>
      </p:graphicFrame>
      <p:sp>
        <p:nvSpPr>
          <p:cNvPr id="20" name="Rectangle 19">
            <a:extLst>
              <a:ext uri="{FF2B5EF4-FFF2-40B4-BE49-F238E27FC236}">
                <a16:creationId xmlns:a16="http://schemas.microsoft.com/office/drawing/2014/main" id="{46B02D21-0C72-2CB1-BDD4-CAC6D5F26FEA}"/>
              </a:ext>
            </a:extLst>
          </p:cNvPr>
          <p:cNvSpPr/>
          <p:nvPr/>
        </p:nvSpPr>
        <p:spPr>
          <a:xfrm flipH="1">
            <a:off x="6222125" y="5708108"/>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id="{76C5AAED-8D64-D018-A3E5-F8EB76467CA4}"/>
              </a:ext>
            </a:extLst>
          </p:cNvPr>
          <p:cNvSpPr txBox="1"/>
          <p:nvPr/>
        </p:nvSpPr>
        <p:spPr>
          <a:xfrm>
            <a:off x="2653340" y="2098486"/>
            <a:ext cx="4120309" cy="276999"/>
          </a:xfrm>
          <a:prstGeom prst="rect">
            <a:avLst/>
          </a:prstGeom>
          <a:noFill/>
        </p:spPr>
        <p:txBody>
          <a:bodyPr wrap="square" rtlCol="0">
            <a:spAutoFit/>
          </a:bodyPr>
          <a:lstStyle/>
          <a:p>
            <a:pPr algn="ctr"/>
            <a:r>
              <a:rPr lang="fr-FR" sz="1200" dirty="0"/>
              <a:t>Date d’examen par la Commission : </a:t>
            </a:r>
          </a:p>
        </p:txBody>
      </p:sp>
      <p:sp>
        <p:nvSpPr>
          <p:cNvPr id="70" name="ZoneTexte 69">
            <a:extLst>
              <a:ext uri="{FF2B5EF4-FFF2-40B4-BE49-F238E27FC236}">
                <a16:creationId xmlns:a16="http://schemas.microsoft.com/office/drawing/2014/main" id="{1566EA5A-52C1-A3A2-C495-5BFDC7934CBA}"/>
              </a:ext>
            </a:extLst>
          </p:cNvPr>
          <p:cNvSpPr txBox="1"/>
          <p:nvPr/>
        </p:nvSpPr>
        <p:spPr>
          <a:xfrm>
            <a:off x="525618" y="2489858"/>
            <a:ext cx="4120309" cy="276999"/>
          </a:xfrm>
          <a:prstGeom prst="rect">
            <a:avLst/>
          </a:prstGeom>
          <a:noFill/>
        </p:spPr>
        <p:txBody>
          <a:bodyPr wrap="square" rtlCol="0">
            <a:spAutoFit/>
          </a:bodyPr>
          <a:lstStyle/>
          <a:p>
            <a:pPr algn="ctr"/>
            <a:r>
              <a:rPr lang="fr-FR" sz="1200" dirty="0"/>
              <a:t>Nom du Représentant à la Commission ayant suivi le dossier : </a:t>
            </a:r>
          </a:p>
        </p:txBody>
      </p:sp>
      <p:sp>
        <p:nvSpPr>
          <p:cNvPr id="72" name="Rectangle 71">
            <a:extLst>
              <a:ext uri="{FF2B5EF4-FFF2-40B4-BE49-F238E27FC236}">
                <a16:creationId xmlns:a16="http://schemas.microsoft.com/office/drawing/2014/main" id="{4077EB9A-CE1A-528E-59D1-69E275AA3E13}"/>
              </a:ext>
            </a:extLst>
          </p:cNvPr>
          <p:cNvSpPr/>
          <p:nvPr/>
        </p:nvSpPr>
        <p:spPr>
          <a:xfrm flipH="1">
            <a:off x="2991809" y="3272603"/>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0" name="ZoneTexte 79">
            <a:extLst>
              <a:ext uri="{FF2B5EF4-FFF2-40B4-BE49-F238E27FC236}">
                <a16:creationId xmlns:a16="http://schemas.microsoft.com/office/drawing/2014/main" id="{3F5E8211-A43D-121C-F264-924DCA603AB4}"/>
              </a:ext>
            </a:extLst>
          </p:cNvPr>
          <p:cNvSpPr txBox="1"/>
          <p:nvPr/>
        </p:nvSpPr>
        <p:spPr>
          <a:xfrm>
            <a:off x="-9573" y="1376390"/>
            <a:ext cx="7559674" cy="276999"/>
          </a:xfrm>
          <a:prstGeom prst="rect">
            <a:avLst/>
          </a:prstGeom>
          <a:noFill/>
        </p:spPr>
        <p:txBody>
          <a:bodyPr wrap="square" rtlCol="0">
            <a:spAutoFit/>
          </a:bodyPr>
          <a:lstStyle/>
          <a:p>
            <a:pPr algn="ctr"/>
            <a:r>
              <a:rPr lang="fr-FR" sz="1200" i="1" dirty="0"/>
              <a:t>A remplir par la Commission Mini-Basket du Comité du Tarn de Basket-Ball</a:t>
            </a:r>
          </a:p>
        </p:txBody>
      </p:sp>
      <p:sp>
        <p:nvSpPr>
          <p:cNvPr id="26" name="Rectangle 25">
            <a:extLst>
              <a:ext uri="{FF2B5EF4-FFF2-40B4-BE49-F238E27FC236}">
                <a16:creationId xmlns:a16="http://schemas.microsoft.com/office/drawing/2014/main" id="{41DEC904-56A7-540B-4AC3-5BC87DB226FE}"/>
              </a:ext>
            </a:extLst>
          </p:cNvPr>
          <p:cNvSpPr/>
          <p:nvPr/>
        </p:nvSpPr>
        <p:spPr>
          <a:xfrm flipH="1">
            <a:off x="5536562" y="3270665"/>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 name="Connecteur droit 4">
            <a:extLst>
              <a:ext uri="{FF2B5EF4-FFF2-40B4-BE49-F238E27FC236}">
                <a16:creationId xmlns:a16="http://schemas.microsoft.com/office/drawing/2014/main" id="{C0DE4511-8F33-4690-C268-435F8A0763B6}"/>
              </a:ext>
            </a:extLst>
          </p:cNvPr>
          <p:cNvCxnSpPr/>
          <p:nvPr/>
        </p:nvCxnSpPr>
        <p:spPr>
          <a:xfrm>
            <a:off x="3558746" y="2044056"/>
            <a:ext cx="340666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Tableau 7">
            <a:extLst>
              <a:ext uri="{FF2B5EF4-FFF2-40B4-BE49-F238E27FC236}">
                <a16:creationId xmlns:a16="http://schemas.microsoft.com/office/drawing/2014/main" id="{8E82CD79-CCCB-7E5C-6EB1-1CD9AE60B901}"/>
              </a:ext>
            </a:extLst>
          </p:cNvPr>
          <p:cNvGraphicFramePr>
            <a:graphicFrameLocks noGrp="1"/>
          </p:cNvGraphicFramePr>
          <p:nvPr>
            <p:extLst>
              <p:ext uri="{D42A27DB-BD31-4B8C-83A1-F6EECF244321}">
                <p14:modId xmlns:p14="http://schemas.microsoft.com/office/powerpoint/2010/main" val="3915299398"/>
              </p:ext>
            </p:extLst>
          </p:nvPr>
        </p:nvGraphicFramePr>
        <p:xfrm>
          <a:off x="594261" y="5280991"/>
          <a:ext cx="6371150" cy="2656840"/>
        </p:xfrm>
        <a:graphic>
          <a:graphicData uri="http://schemas.openxmlformats.org/drawingml/2006/table">
            <a:tbl>
              <a:tblPr firstRow="1" bandRow="1">
                <a:tableStyleId>{5C22544A-7EE6-4342-B048-85BDC9FD1C3A}</a:tableStyleId>
              </a:tblPr>
              <a:tblGrid>
                <a:gridCol w="3185575">
                  <a:extLst>
                    <a:ext uri="{9D8B030D-6E8A-4147-A177-3AD203B41FA5}">
                      <a16:colId xmlns:a16="http://schemas.microsoft.com/office/drawing/2014/main" val="63826049"/>
                    </a:ext>
                  </a:extLst>
                </a:gridCol>
                <a:gridCol w="3185575">
                  <a:extLst>
                    <a:ext uri="{9D8B030D-6E8A-4147-A177-3AD203B41FA5}">
                      <a16:colId xmlns:a16="http://schemas.microsoft.com/office/drawing/2014/main" val="3495540095"/>
                    </a:ext>
                  </a:extLst>
                </a:gridCol>
              </a:tblGrid>
              <a:tr h="370840">
                <a:tc rowSpan="4">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b="0" dirty="0">
                          <a:solidFill>
                            <a:schemeClr val="tx1"/>
                          </a:solidFill>
                        </a:rPr>
                        <a:t>Accord / Refus du dossier </a:t>
                      </a:r>
                    </a:p>
                    <a:p>
                      <a:pPr algn="ctr"/>
                      <a:endParaRPr lang="fr-FR" sz="1200" b="0" dirty="0">
                        <a:solidFill>
                          <a:schemeClr val="tx1"/>
                        </a:solidFill>
                      </a:endParaRPr>
                    </a:p>
                    <a:p>
                      <a:pPr algn="ctr"/>
                      <a:r>
                        <a:rPr lang="fr-FR" sz="1200" b="0" dirty="0">
                          <a:solidFill>
                            <a:schemeClr val="tx1"/>
                          </a:solidFill>
                        </a:rPr>
                        <a:t>ACCORD                 REFUS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5695158"/>
                  </a:ext>
                </a:extLst>
              </a:tr>
              <a:tr h="370840">
                <a:tc vMerge="1">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200" dirty="0"/>
                        <a:t>Observations : </a:t>
                      </a:r>
                    </a:p>
                    <a:p>
                      <a:endParaRPr lang="fr-FR" sz="1200" dirty="0"/>
                    </a:p>
                    <a:p>
                      <a:endParaRPr lang="fr-F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225511"/>
                  </a:ext>
                </a:extLst>
              </a:tr>
              <a:tr h="370840">
                <a:tc vMerge="1">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200" dirty="0"/>
                        <a:t>A                                                         , le </a:t>
                      </a:r>
                    </a:p>
                    <a:p>
                      <a:endParaRPr lang="fr-FR" sz="1200" dirty="0"/>
                    </a:p>
                    <a:p>
                      <a:r>
                        <a:rPr lang="fr-FR" sz="1200" dirty="0"/>
                        <a:t>Signature du Président de la</a:t>
                      </a:r>
                    </a:p>
                    <a:p>
                      <a:r>
                        <a:rPr lang="fr-FR" sz="1200" dirty="0"/>
                        <a:t>Commission Mini-Basket </a:t>
                      </a:r>
                    </a:p>
                    <a:p>
                      <a:r>
                        <a:rPr lang="fr-FR" sz="1200" dirty="0"/>
                        <a:t>du CD81 :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4351452"/>
                  </a:ext>
                </a:extLst>
              </a:tr>
              <a:tr h="370840">
                <a:tc v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200" dirty="0">
                          <a:solidFill>
                            <a:schemeClr val="tx1"/>
                          </a:solidFill>
                        </a:rPr>
                        <a:t>Date d’envoi de l’avis au club :         /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1027315"/>
                  </a:ext>
                </a:extLst>
              </a:tr>
            </a:tbl>
          </a:graphicData>
        </a:graphic>
      </p:graphicFrame>
      <p:sp>
        <p:nvSpPr>
          <p:cNvPr id="30" name="ZoneTexte 29">
            <a:extLst>
              <a:ext uri="{FF2B5EF4-FFF2-40B4-BE49-F238E27FC236}">
                <a16:creationId xmlns:a16="http://schemas.microsoft.com/office/drawing/2014/main" id="{885ADD14-55FA-EFA7-2269-C09558A8A4A8}"/>
              </a:ext>
            </a:extLst>
          </p:cNvPr>
          <p:cNvSpPr txBox="1"/>
          <p:nvPr/>
        </p:nvSpPr>
        <p:spPr>
          <a:xfrm>
            <a:off x="-3450" y="7621769"/>
            <a:ext cx="4120309" cy="276999"/>
          </a:xfrm>
          <a:prstGeom prst="rect">
            <a:avLst/>
          </a:prstGeom>
          <a:noFill/>
        </p:spPr>
        <p:txBody>
          <a:bodyPr wrap="square" rtlCol="0">
            <a:spAutoFit/>
          </a:bodyPr>
          <a:lstStyle/>
          <a:p>
            <a:pPr algn="ctr"/>
            <a:r>
              <a:rPr lang="fr-FR" sz="1200" dirty="0"/>
              <a:t>Date de l’avis du Bureau du CD81 :       /        / </a:t>
            </a:r>
          </a:p>
        </p:txBody>
      </p:sp>
      <p:sp>
        <p:nvSpPr>
          <p:cNvPr id="31" name="ZoneTexte 30">
            <a:extLst>
              <a:ext uri="{FF2B5EF4-FFF2-40B4-BE49-F238E27FC236}">
                <a16:creationId xmlns:a16="http://schemas.microsoft.com/office/drawing/2014/main" id="{9336E262-BCE8-D90E-C695-CAB6F1A48E09}"/>
              </a:ext>
            </a:extLst>
          </p:cNvPr>
          <p:cNvSpPr txBox="1"/>
          <p:nvPr/>
        </p:nvSpPr>
        <p:spPr>
          <a:xfrm>
            <a:off x="594262" y="5290171"/>
            <a:ext cx="3185576" cy="276999"/>
          </a:xfrm>
          <a:prstGeom prst="rect">
            <a:avLst/>
          </a:prstGeom>
          <a:noFill/>
        </p:spPr>
        <p:txBody>
          <a:bodyPr wrap="square" rtlCol="0">
            <a:spAutoFit/>
          </a:bodyPr>
          <a:lstStyle/>
          <a:p>
            <a:pPr algn="ctr"/>
            <a:r>
              <a:rPr lang="fr-FR" sz="1200" dirty="0"/>
              <a:t>Cachet </a:t>
            </a:r>
          </a:p>
        </p:txBody>
      </p:sp>
      <p:sp>
        <p:nvSpPr>
          <p:cNvPr id="32" name="Rectangle 31">
            <a:extLst>
              <a:ext uri="{FF2B5EF4-FFF2-40B4-BE49-F238E27FC236}">
                <a16:creationId xmlns:a16="http://schemas.microsoft.com/office/drawing/2014/main" id="{C2917939-0863-C6DF-FC21-0C1E7C0CCC8F}"/>
              </a:ext>
            </a:extLst>
          </p:cNvPr>
          <p:cNvSpPr/>
          <p:nvPr/>
        </p:nvSpPr>
        <p:spPr>
          <a:xfrm flipH="1">
            <a:off x="5199506" y="5708108"/>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33" name="Tableau 3">
            <a:extLst>
              <a:ext uri="{FF2B5EF4-FFF2-40B4-BE49-F238E27FC236}">
                <a16:creationId xmlns:a16="http://schemas.microsoft.com/office/drawing/2014/main" id="{82AE7F0F-759D-6492-B4A8-29882426BFA7}"/>
              </a:ext>
            </a:extLst>
          </p:cNvPr>
          <p:cNvGraphicFramePr>
            <a:graphicFrameLocks noGrp="1"/>
          </p:cNvGraphicFramePr>
          <p:nvPr>
            <p:extLst>
              <p:ext uri="{D42A27DB-BD31-4B8C-83A1-F6EECF244321}">
                <p14:modId xmlns:p14="http://schemas.microsoft.com/office/powerpoint/2010/main" val="2839203827"/>
              </p:ext>
            </p:extLst>
          </p:nvPr>
        </p:nvGraphicFramePr>
        <p:xfrm>
          <a:off x="594261" y="7937297"/>
          <a:ext cx="6371152" cy="1478752"/>
        </p:xfrm>
        <a:graphic>
          <a:graphicData uri="http://schemas.openxmlformats.org/drawingml/2006/table">
            <a:tbl>
              <a:tblPr firstRow="1" bandRow="1" bandCol="1">
                <a:tableStyleId>{5C22544A-7EE6-4342-B048-85BDC9FD1C3A}</a:tableStyleId>
              </a:tblPr>
              <a:tblGrid>
                <a:gridCol w="3185576">
                  <a:extLst>
                    <a:ext uri="{9D8B030D-6E8A-4147-A177-3AD203B41FA5}">
                      <a16:colId xmlns:a16="http://schemas.microsoft.com/office/drawing/2014/main" val="1268206755"/>
                    </a:ext>
                  </a:extLst>
                </a:gridCol>
                <a:gridCol w="3185576">
                  <a:extLst>
                    <a:ext uri="{9D8B030D-6E8A-4147-A177-3AD203B41FA5}">
                      <a16:colId xmlns:a16="http://schemas.microsoft.com/office/drawing/2014/main" val="3508911539"/>
                    </a:ext>
                  </a:extLst>
                </a:gridCol>
              </a:tblGrid>
              <a:tr h="243343">
                <a:tc gridSpan="2">
                  <a:txBody>
                    <a:bodyPr/>
                    <a:lstStyle/>
                    <a:p>
                      <a:r>
                        <a:rPr lang="fr-FR" sz="1200" dirty="0">
                          <a:solidFill>
                            <a:schemeClr val="tx1"/>
                          </a:solidFill>
                        </a:rPr>
                        <a:t>Dossier à compléter                                                                                                      A remplir par le CD81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lang="fr-FR"/>
                    </a:p>
                  </a:txBody>
                  <a:tcPr/>
                </a:tc>
                <a:extLst>
                  <a:ext uri="{0D108BD9-81ED-4DB2-BD59-A6C34878D82A}">
                    <a16:rowId xmlns:a16="http://schemas.microsoft.com/office/drawing/2014/main" val="163077047"/>
                  </a:ext>
                </a:extLst>
              </a:tr>
              <a:tr h="282176">
                <a:tc>
                  <a:txBody>
                    <a:bodyPr/>
                    <a:lstStyle/>
                    <a:p>
                      <a:pPr marL="0" indent="0" algn="l">
                        <a:buFontTx/>
                        <a:buNone/>
                      </a:pPr>
                      <a:r>
                        <a:rPr lang="fr-FR" sz="1200" dirty="0"/>
                        <a:t>                                  OUI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200" dirty="0"/>
                        <a:t>                                    NON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1668098"/>
                  </a:ext>
                </a:extLst>
              </a:tr>
              <a:tr h="282176">
                <a:tc gridSpan="2">
                  <a:txBody>
                    <a:bodyPr/>
                    <a:lstStyle/>
                    <a:p>
                      <a:r>
                        <a:rPr lang="fr-FR" sz="1200" dirty="0"/>
                        <a:t>Commentaires :</a:t>
                      </a:r>
                    </a:p>
                    <a:p>
                      <a:endParaRPr lang="fr-FR" sz="1200" dirty="0"/>
                    </a:p>
                    <a:p>
                      <a:endParaRPr lang="fr-F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extLst>
                  <a:ext uri="{0D108BD9-81ED-4DB2-BD59-A6C34878D82A}">
                    <a16:rowId xmlns:a16="http://schemas.microsoft.com/office/drawing/2014/main" val="4265766615"/>
                  </a:ext>
                </a:extLst>
              </a:tr>
              <a:tr h="282176">
                <a:tc gridSpan="2">
                  <a:txBody>
                    <a:bodyPr/>
                    <a:lstStyle/>
                    <a:p>
                      <a:r>
                        <a:rPr lang="fr-FR" sz="1200" dirty="0"/>
                        <a:t>Date de renvoi au club : …….. / ……..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extLst>
                  <a:ext uri="{0D108BD9-81ED-4DB2-BD59-A6C34878D82A}">
                    <a16:rowId xmlns:a16="http://schemas.microsoft.com/office/drawing/2014/main" val="691153676"/>
                  </a:ext>
                </a:extLst>
              </a:tr>
            </a:tbl>
          </a:graphicData>
        </a:graphic>
      </p:graphicFrame>
      <p:sp>
        <p:nvSpPr>
          <p:cNvPr id="40" name="Rectangle 39">
            <a:extLst>
              <a:ext uri="{FF2B5EF4-FFF2-40B4-BE49-F238E27FC236}">
                <a16:creationId xmlns:a16="http://schemas.microsoft.com/office/drawing/2014/main" id="{539E3002-5A66-4637-E625-FE4EBD225590}"/>
              </a:ext>
            </a:extLst>
          </p:cNvPr>
          <p:cNvSpPr/>
          <p:nvPr/>
        </p:nvSpPr>
        <p:spPr>
          <a:xfrm flipH="1">
            <a:off x="2187050" y="8286977"/>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Rectangle 42">
            <a:extLst>
              <a:ext uri="{FF2B5EF4-FFF2-40B4-BE49-F238E27FC236}">
                <a16:creationId xmlns:a16="http://schemas.microsoft.com/office/drawing/2014/main" id="{0C4EA3AB-7DF0-B694-3BDC-1C8B88A21A56}"/>
              </a:ext>
            </a:extLst>
          </p:cNvPr>
          <p:cNvSpPr/>
          <p:nvPr/>
        </p:nvSpPr>
        <p:spPr>
          <a:xfrm flipH="1">
            <a:off x="5495834" y="8281988"/>
            <a:ext cx="144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ZoneTexte 48">
            <a:extLst>
              <a:ext uri="{FF2B5EF4-FFF2-40B4-BE49-F238E27FC236}">
                <a16:creationId xmlns:a16="http://schemas.microsoft.com/office/drawing/2014/main" id="{9128801E-4CA4-1973-8097-A710BF76FD28}"/>
              </a:ext>
            </a:extLst>
          </p:cNvPr>
          <p:cNvSpPr txBox="1"/>
          <p:nvPr/>
        </p:nvSpPr>
        <p:spPr>
          <a:xfrm>
            <a:off x="594261" y="9536489"/>
            <a:ext cx="6371151" cy="276999"/>
          </a:xfrm>
          <a:prstGeom prst="rect">
            <a:avLst/>
          </a:prstGeom>
          <a:noFill/>
        </p:spPr>
        <p:txBody>
          <a:bodyPr wrap="square" rtlCol="0">
            <a:spAutoFit/>
          </a:bodyPr>
          <a:lstStyle/>
          <a:p>
            <a:pPr algn="ctr"/>
            <a:r>
              <a:rPr lang="fr-FR" sz="1200" dirty="0"/>
              <a:t>- 9 - </a:t>
            </a:r>
          </a:p>
        </p:txBody>
      </p:sp>
      <p:pic>
        <p:nvPicPr>
          <p:cNvPr id="22" name="Image 21" descr="Une image contenant logo&#10;&#10;Description générée automatiquement">
            <a:extLst>
              <a:ext uri="{FF2B5EF4-FFF2-40B4-BE49-F238E27FC236}">
                <a16:creationId xmlns:a16="http://schemas.microsoft.com/office/drawing/2014/main" id="{70B0DFC3-AE38-5A7D-37E4-7820D945A2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87573" y="9536489"/>
            <a:ext cx="577091" cy="853009"/>
          </a:xfrm>
          <a:prstGeom prst="rect">
            <a:avLst/>
          </a:prstGeom>
        </p:spPr>
      </p:pic>
      <p:pic>
        <p:nvPicPr>
          <p:cNvPr id="23" name="Image 22" descr="Une image contenant basket&#10;&#10;Description générée automatiquement">
            <a:extLst>
              <a:ext uri="{FF2B5EF4-FFF2-40B4-BE49-F238E27FC236}">
                <a16:creationId xmlns:a16="http://schemas.microsoft.com/office/drawing/2014/main" id="{6A813AC9-22D2-4745-BF38-471C738D5E75}"/>
              </a:ext>
            </a:extLst>
          </p:cNvPr>
          <p:cNvPicPr>
            <a:picLocks noChangeAspect="1"/>
          </p:cNvPicPr>
          <p:nvPr/>
        </p:nvPicPr>
        <p:blipFill>
          <a:blip r:embed="rId3"/>
          <a:stretch>
            <a:fillRect/>
          </a:stretch>
        </p:blipFill>
        <p:spPr>
          <a:xfrm>
            <a:off x="5906568" y="437531"/>
            <a:ext cx="881516" cy="942065"/>
          </a:xfrm>
          <a:prstGeom prst="rect">
            <a:avLst/>
          </a:prstGeom>
        </p:spPr>
      </p:pic>
      <p:pic>
        <p:nvPicPr>
          <p:cNvPr id="2" name="Image 1" descr="Une image contenant basket&#10;&#10;Description générée automatiquement">
            <a:extLst>
              <a:ext uri="{FF2B5EF4-FFF2-40B4-BE49-F238E27FC236}">
                <a16:creationId xmlns:a16="http://schemas.microsoft.com/office/drawing/2014/main" id="{BE9E36B8-0D72-B054-A220-44E1D14D4E6C}"/>
              </a:ext>
            </a:extLst>
          </p:cNvPr>
          <p:cNvPicPr>
            <a:picLocks noChangeAspect="1"/>
          </p:cNvPicPr>
          <p:nvPr/>
        </p:nvPicPr>
        <p:blipFill>
          <a:blip r:embed="rId3"/>
          <a:stretch>
            <a:fillRect/>
          </a:stretch>
        </p:blipFill>
        <p:spPr>
          <a:xfrm>
            <a:off x="8575064" y="-3979121"/>
            <a:ext cx="881516" cy="942065"/>
          </a:xfrm>
          <a:prstGeom prst="rect">
            <a:avLst/>
          </a:prstGeom>
        </p:spPr>
      </p:pic>
      <p:pic>
        <p:nvPicPr>
          <p:cNvPr id="4" name="Picture 2">
            <a:extLst>
              <a:ext uri="{FF2B5EF4-FFF2-40B4-BE49-F238E27FC236}">
                <a16:creationId xmlns:a16="http://schemas.microsoft.com/office/drawing/2014/main" id="{9E583A58-9127-9A30-748A-C98BBE1DD3B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95834" y="0"/>
            <a:ext cx="1905000"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213711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948</TotalTime>
  <Words>1768</Words>
  <Application>Microsoft Office PowerPoint</Application>
  <PresentationFormat>Personnalisé</PresentationFormat>
  <Paragraphs>266</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Calibri</vt:lpstr>
      <vt:lpstr>Calibri Light</vt:lpstr>
      <vt:lpstr>Century Gothic</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SAÏDI Manon</dc:creator>
  <cp:lastModifiedBy>Tarn Basketball</cp:lastModifiedBy>
  <cp:revision>41</cp:revision>
  <cp:lastPrinted>2023-03-14T15:54:31Z</cp:lastPrinted>
  <dcterms:created xsi:type="dcterms:W3CDTF">2023-03-14T15:52:47Z</dcterms:created>
  <dcterms:modified xsi:type="dcterms:W3CDTF">2023-03-20T14:20:07Z</dcterms:modified>
</cp:coreProperties>
</file>